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6" r:id="rId5"/>
    <p:sldId id="297" r:id="rId6"/>
    <p:sldId id="298" r:id="rId7"/>
    <p:sldId id="299" r:id="rId8"/>
    <p:sldId id="300" r:id="rId9"/>
    <p:sldId id="259" r:id="rId10"/>
    <p:sldId id="260" r:id="rId11"/>
    <p:sldId id="261" r:id="rId12"/>
    <p:sldId id="304" r:id="rId13"/>
    <p:sldId id="262" r:id="rId14"/>
    <p:sldId id="263" r:id="rId15"/>
    <p:sldId id="264" r:id="rId16"/>
    <p:sldId id="265" r:id="rId17"/>
    <p:sldId id="266" r:id="rId18"/>
    <p:sldId id="267" r:id="rId19"/>
    <p:sldId id="268" r:id="rId20"/>
    <p:sldId id="269" r:id="rId21"/>
    <p:sldId id="301" r:id="rId22"/>
    <p:sldId id="302" r:id="rId23"/>
    <p:sldId id="303" r:id="rId24"/>
    <p:sldId id="270" r:id="rId25"/>
    <p:sldId id="271" r:id="rId26"/>
    <p:sldId id="272" r:id="rId27"/>
    <p:sldId id="273" r:id="rId28"/>
    <p:sldId id="274" r:id="rId29"/>
    <p:sldId id="275" r:id="rId30"/>
    <p:sldId id="276" r:id="rId31"/>
    <p:sldId id="277" r:id="rId32"/>
    <p:sldId id="279" r:id="rId33"/>
    <p:sldId id="280" r:id="rId34"/>
    <p:sldId id="281" r:id="rId35"/>
    <p:sldId id="282" r:id="rId36"/>
    <p:sldId id="283" r:id="rId37"/>
    <p:sldId id="284"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4F716B7-52DA-4F57-9EC1-5CA132A7CF3B}" type="datetimeFigureOut">
              <a:rPr lang="el-GR" smtClean="0"/>
              <a:t>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126278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F716B7-52DA-4F57-9EC1-5CA132A7CF3B}" type="datetimeFigureOut">
              <a:rPr lang="el-GR" smtClean="0"/>
              <a:t>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219512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F716B7-52DA-4F57-9EC1-5CA132A7CF3B}" type="datetimeFigureOut">
              <a:rPr lang="el-GR" smtClean="0"/>
              <a:t>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244302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F716B7-52DA-4F57-9EC1-5CA132A7CF3B}" type="datetimeFigureOut">
              <a:rPr lang="el-GR" smtClean="0"/>
              <a:t>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346680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716B7-52DA-4F57-9EC1-5CA132A7CF3B}" type="datetimeFigureOut">
              <a:rPr lang="el-GR" smtClean="0"/>
              <a:t>1/11/2018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17376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4F716B7-52DA-4F57-9EC1-5CA132A7CF3B}" type="datetimeFigureOut">
              <a:rPr lang="el-GR" smtClean="0"/>
              <a:t>1/11/2018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277615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4F716B7-52DA-4F57-9EC1-5CA132A7CF3B}" type="datetimeFigureOut">
              <a:rPr lang="el-GR" smtClean="0"/>
              <a:t>1/11/2018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338829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4F716B7-52DA-4F57-9EC1-5CA132A7CF3B}" type="datetimeFigureOut">
              <a:rPr lang="el-GR" smtClean="0"/>
              <a:t>1/11/2018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180863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716B7-52DA-4F57-9EC1-5CA132A7CF3B}" type="datetimeFigureOut">
              <a:rPr lang="el-GR" smtClean="0"/>
              <a:t>1/11/2018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325446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716B7-52DA-4F57-9EC1-5CA132A7CF3B}" type="datetimeFigureOut">
              <a:rPr lang="el-GR" smtClean="0"/>
              <a:t>1/11/2018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60228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716B7-52DA-4F57-9EC1-5CA132A7CF3B}" type="datetimeFigureOut">
              <a:rPr lang="el-GR" smtClean="0"/>
              <a:t>1/11/2018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7C2E8C3-0EDC-4DCB-87EA-A414D2E18D05}" type="slidenum">
              <a:rPr lang="el-GR" smtClean="0"/>
              <a:t>‹#›</a:t>
            </a:fld>
            <a:endParaRPr lang="el-GR"/>
          </a:p>
        </p:txBody>
      </p:sp>
    </p:spTree>
    <p:extLst>
      <p:ext uri="{BB962C8B-B14F-4D97-AF65-F5344CB8AC3E}">
        <p14:creationId xmlns:p14="http://schemas.microsoft.com/office/powerpoint/2010/main" val="395370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716B7-52DA-4F57-9EC1-5CA132A7CF3B}" type="datetimeFigureOut">
              <a:rPr lang="el-GR" smtClean="0"/>
              <a:t>1/11/2018</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2E8C3-0EDC-4DCB-87EA-A414D2E18D05}" type="slidenum">
              <a:rPr lang="el-GR" smtClean="0"/>
              <a:t>‹#›</a:t>
            </a:fld>
            <a:endParaRPr lang="el-GR"/>
          </a:p>
        </p:txBody>
      </p:sp>
    </p:spTree>
    <p:extLst>
      <p:ext uri="{BB962C8B-B14F-4D97-AF65-F5344CB8AC3E}">
        <p14:creationId xmlns:p14="http://schemas.microsoft.com/office/powerpoint/2010/main" val="1462890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el.wikipedia.org/wiki/%CE%9A%CE%AF%CE%BD%CE%B1" TargetMode="External"/><Relationship Id="rId7" Type="http://schemas.openxmlformats.org/officeDocument/2006/relationships/hyperlink" Target="https://el.wikipedia.org/wiki/%CE%9C%CE%B5%CF%84%CE%B1%CE%BD%CE%AC%CF%83%CF%84%CE%B5%CF%85%CF%83%CE%B7" TargetMode="External"/><Relationship Id="rId2" Type="http://schemas.openxmlformats.org/officeDocument/2006/relationships/hyperlink" Target="https://el.wikipedia.org/wiki/%CE%99%CE%BD%CE%B4%CE%AF%CE%B5%CF%82" TargetMode="External"/><Relationship Id="rId1" Type="http://schemas.openxmlformats.org/officeDocument/2006/relationships/slideLayout" Target="../slideLayouts/slideLayout2.xml"/><Relationship Id="rId6" Type="http://schemas.openxmlformats.org/officeDocument/2006/relationships/hyperlink" Target="https://el.wikipedia.org/wiki/%CE%95%CF%80%CF%84%CE%AC%CE%BD%CE%B7%CF%83%CE%B1" TargetMode="External"/><Relationship Id="rId5" Type="http://schemas.openxmlformats.org/officeDocument/2006/relationships/hyperlink" Target="https://el.wikipedia.org/wiki/%CE%91%CE%B9%CE%B3%CE%B1%CE%AF%CE%BF" TargetMode="External"/><Relationship Id="rId10" Type="http://schemas.openxmlformats.org/officeDocument/2006/relationships/image" Target="../media/image4.png"/><Relationship Id="rId4" Type="http://schemas.openxmlformats.org/officeDocument/2006/relationships/hyperlink" Target="https://el.wikipedia.org/wiki/%CE%92%CE%B1%CE%BB%CE%BA%CE%AC%CE%BD%CE%B9%CE%B1"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el.wikipedia.org/w/index.php?title=%CE%91%CF%81%CF%87%CE%AE_%CF%84%CE%B7%CF%82_%CF%80%CE%B1%CF%84%CF%81%CE%BF%CF%84%CE%BF%CF%80%CE%B9%CE%BA%CF%8C%CF%84%CE%B7%CF%84%CE%B1%CF%82&amp;action=edit&amp;redlink=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ndex.php?title=%CE%9A%CE%B1%CE%BB%CE%BB%CE%B9%CE%AD%CF%81%CE%B3%CE%B5%CE%B9%CE%B1&amp;action=edit&amp;redlink=1" TargetMode="External"/><Relationship Id="rId2" Type="http://schemas.openxmlformats.org/officeDocument/2006/relationships/hyperlink" Target="https://el.wikipedia.org/wiki/%CE%9A%CF%84%CE%B7%CE%BD%CE%BF%CF%84%CF%81%CE%BF%CF%86%CE%AF%CE%B1" TargetMode="External"/><Relationship Id="rId1" Type="http://schemas.openxmlformats.org/officeDocument/2006/relationships/slideLayout" Target="../slideLayouts/slideLayout2.xml"/><Relationship Id="rId5" Type="http://schemas.openxmlformats.org/officeDocument/2006/relationships/hyperlink" Target="https://el.wikipedia.org/wiki/%CE%98%CE%B5%CF%83%CF%83%CE%B1%CE%BB%CE%AF%CE%B1" TargetMode="External"/><Relationship Id="rId4" Type="http://schemas.openxmlformats.org/officeDocument/2006/relationships/hyperlink" Target="https://el.wikipedia.org/wiki/%CE%92%CE%BB%CE%AC%CF%87%CE%BF%CE%B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ki/%CE%92%CE%BF%CE%B9%CF%89%CF%84%CE%AF%CE%B1" TargetMode="External"/><Relationship Id="rId2" Type="http://schemas.openxmlformats.org/officeDocument/2006/relationships/hyperlink" Target="https://el.wikipedia.org/wiki/%CE%91%CF%84%CF%84%CE%B9%CE%BA%CE%AE" TargetMode="External"/><Relationship Id="rId1" Type="http://schemas.openxmlformats.org/officeDocument/2006/relationships/slideLayout" Target="../slideLayouts/slideLayout2.xml"/><Relationship Id="rId5" Type="http://schemas.openxmlformats.org/officeDocument/2006/relationships/hyperlink" Target="https://el.wikipedia.org/w/index.php?title=%CE%A0%CF%81%CE%BF%CE%B3%CE%B1%CE%BC%CE%B9%CE%B1%CE%AF%CE%B1_%CE%B4%CF%89%CF%81%CE%B5%CE%AC&amp;action=edit&amp;redlink=1" TargetMode="External"/><Relationship Id="rId4" Type="http://schemas.openxmlformats.org/officeDocument/2006/relationships/hyperlink" Target="https://el.wikipedia.org/w/index.php?title=%CE%A0%CF%89%CE%B3%CF%8E%CE%BD%CE%B9_%CE%97%CF%80%CE%B5%CE%AF%CF%81%CE%BF%CF%85&amp;action=edit&amp;redlink=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8643" y="1264031"/>
            <a:ext cx="9933904" cy="2387600"/>
          </a:xfrm>
        </p:spPr>
        <p:txBody>
          <a:bodyPr>
            <a:normAutofit/>
          </a:bodyPr>
          <a:lstStyle/>
          <a:p>
            <a:r>
              <a:rPr lang="el-GR" sz="6600" b="1" dirty="0" smtClean="0">
                <a:solidFill>
                  <a:schemeClr val="accent4">
                    <a:lumMod val="75000"/>
                  </a:schemeClr>
                </a:solidFill>
                <a:effectLst>
                  <a:outerShdw blurRad="38100" dist="38100" dir="2700000" algn="tl">
                    <a:srgbClr val="000000">
                      <a:alpha val="43137"/>
                    </a:srgbClr>
                  </a:outerShdw>
                </a:effectLst>
              </a:rPr>
              <a:t>Οικογένεια – </a:t>
            </a:r>
            <a:r>
              <a:rPr lang="el-GR" sz="6600" b="1" dirty="0" err="1" smtClean="0">
                <a:solidFill>
                  <a:schemeClr val="accent4">
                    <a:lumMod val="75000"/>
                  </a:schemeClr>
                </a:solidFill>
                <a:effectLst>
                  <a:outerShdw blurRad="38100" dist="38100" dir="2700000" algn="tl">
                    <a:srgbClr val="000000">
                      <a:alpha val="43137"/>
                    </a:srgbClr>
                  </a:outerShdw>
                </a:effectLst>
              </a:rPr>
              <a:t>Γονεϊκός</a:t>
            </a:r>
            <a:r>
              <a:rPr lang="el-GR" sz="6600" b="1" dirty="0" smtClean="0">
                <a:solidFill>
                  <a:schemeClr val="accent4">
                    <a:lumMod val="75000"/>
                  </a:schemeClr>
                </a:solidFill>
                <a:effectLst>
                  <a:outerShdw blurRad="38100" dist="38100" dir="2700000" algn="tl">
                    <a:srgbClr val="000000">
                      <a:alpha val="43137"/>
                    </a:srgbClr>
                  </a:outerShdw>
                </a:effectLst>
              </a:rPr>
              <a:t> ρόλος</a:t>
            </a:r>
            <a:endParaRPr lang="el-GR" sz="6600" b="1" dirty="0">
              <a:solidFill>
                <a:schemeClr val="accent4">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202238"/>
            <a:ext cx="9144000" cy="1655762"/>
          </a:xfrm>
        </p:spPr>
        <p:txBody>
          <a:bodyPr/>
          <a:lstStyle/>
          <a:p>
            <a:pPr algn="r"/>
            <a:r>
              <a:rPr lang="el-GR" i="1" dirty="0" smtClean="0">
                <a:solidFill>
                  <a:schemeClr val="accent1">
                    <a:lumMod val="75000"/>
                  </a:schemeClr>
                </a:solidFill>
                <a:effectLst>
                  <a:outerShdw blurRad="38100" dist="38100" dir="2700000" algn="tl">
                    <a:srgbClr val="000000">
                      <a:alpha val="43137"/>
                    </a:srgbClr>
                  </a:outerShdw>
                </a:effectLst>
              </a:rPr>
              <a:t>Αντιγόνη </a:t>
            </a:r>
            <a:r>
              <a:rPr lang="el-GR" i="1" dirty="0" err="1" smtClean="0">
                <a:solidFill>
                  <a:schemeClr val="accent1">
                    <a:lumMod val="75000"/>
                  </a:schemeClr>
                </a:solidFill>
                <a:effectLst>
                  <a:outerShdw blurRad="38100" dist="38100" dir="2700000" algn="tl">
                    <a:srgbClr val="000000">
                      <a:alpha val="43137"/>
                    </a:srgbClr>
                  </a:outerShdw>
                </a:effectLst>
              </a:rPr>
              <a:t>Σαραντάκη</a:t>
            </a:r>
            <a:r>
              <a:rPr lang="el-GR" dirty="0" smtClean="0">
                <a:solidFill>
                  <a:schemeClr val="accent1">
                    <a:lumMod val="75000"/>
                  </a:schemeClr>
                </a:solidFill>
                <a:effectLst>
                  <a:outerShdw blurRad="38100" dist="38100" dir="2700000" algn="tl">
                    <a:srgbClr val="000000">
                      <a:alpha val="43137"/>
                    </a:srgbClr>
                  </a:outerShdw>
                </a:effectLst>
              </a:rPr>
              <a:t>, </a:t>
            </a:r>
            <a:r>
              <a:rPr lang="en-US" i="1" dirty="0" smtClean="0">
                <a:solidFill>
                  <a:schemeClr val="accent1">
                    <a:lumMod val="75000"/>
                  </a:schemeClr>
                </a:solidFill>
                <a:effectLst>
                  <a:outerShdw blurRad="38100" dist="38100" dir="2700000" algn="tl">
                    <a:srgbClr val="000000">
                      <a:alpha val="43137"/>
                    </a:srgbClr>
                  </a:outerShdw>
                </a:effectLst>
              </a:rPr>
              <a:t>PhD</a:t>
            </a:r>
            <a:endParaRPr lang="el-GR" i="1" dirty="0" smtClean="0">
              <a:solidFill>
                <a:schemeClr val="accent1">
                  <a:lumMod val="75000"/>
                </a:schemeClr>
              </a:solidFill>
              <a:effectLst>
                <a:outerShdw blurRad="38100" dist="38100" dir="2700000" algn="tl">
                  <a:srgbClr val="000000">
                    <a:alpha val="43137"/>
                  </a:srgbClr>
                </a:outerShdw>
              </a:effectLst>
            </a:endParaRPr>
          </a:p>
          <a:p>
            <a:pPr algn="r"/>
            <a:r>
              <a:rPr lang="el-GR" i="1" dirty="0" smtClean="0">
                <a:solidFill>
                  <a:schemeClr val="accent1">
                    <a:lumMod val="75000"/>
                  </a:schemeClr>
                </a:solidFill>
                <a:effectLst>
                  <a:outerShdw blurRad="38100" dist="38100" dir="2700000" algn="tl">
                    <a:srgbClr val="000000">
                      <a:alpha val="43137"/>
                    </a:srgbClr>
                  </a:outerShdw>
                </a:effectLst>
              </a:rPr>
              <a:t>Επίκουρη καθηγήτρια</a:t>
            </a:r>
            <a:endParaRPr lang="en-US" i="1" dirty="0" smtClean="0">
              <a:solidFill>
                <a:schemeClr val="accent1">
                  <a:lumMod val="75000"/>
                </a:schemeClr>
              </a:solidFill>
              <a:effectLst>
                <a:outerShdw blurRad="38100" dist="38100" dir="2700000" algn="tl">
                  <a:srgbClr val="000000">
                    <a:alpha val="43137"/>
                  </a:srgbClr>
                </a:outerShdw>
              </a:effectLst>
            </a:endParaRPr>
          </a:p>
          <a:p>
            <a:endParaRPr lang="el-GR" dirty="0"/>
          </a:p>
        </p:txBody>
      </p:sp>
    </p:spTree>
    <p:extLst>
      <p:ext uri="{BB962C8B-B14F-4D97-AF65-F5344CB8AC3E}">
        <p14:creationId xmlns:p14="http://schemas.microsoft.com/office/powerpoint/2010/main" val="2077653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365125"/>
            <a:ext cx="10515600" cy="6254616"/>
          </a:xfrm>
        </p:spPr>
        <p:txBody>
          <a:bodyPr>
            <a:normAutofit fontScale="92500" lnSpcReduction="10000"/>
          </a:bodyPr>
          <a:lstStyle/>
          <a:p>
            <a:pPr marL="0" indent="0">
              <a:lnSpc>
                <a:spcPct val="150000"/>
              </a:lnSpc>
              <a:buNone/>
            </a:pPr>
            <a:r>
              <a:rPr lang="el-GR" dirty="0"/>
              <a:t>Σύμφωνα με τη </a:t>
            </a:r>
            <a:r>
              <a:rPr lang="el-GR" dirty="0" err="1" smtClean="0"/>
              <a:t>Μουσούρου</a:t>
            </a:r>
            <a:r>
              <a:rPr lang="en-US" dirty="0" smtClean="0"/>
              <a:t> (2003), </a:t>
            </a:r>
            <a:r>
              <a:rPr lang="el-GR" dirty="0" smtClean="0"/>
              <a:t>οι </a:t>
            </a:r>
            <a:r>
              <a:rPr lang="el-GR" dirty="0"/>
              <a:t>λειτουργίες της σύγχρονης οικογένειας συνοψίζονται στις ακόλουθες κατηγορίες: </a:t>
            </a:r>
            <a:endParaRPr lang="en-US" dirty="0" smtClean="0"/>
          </a:p>
          <a:p>
            <a:pPr marL="0" indent="0">
              <a:lnSpc>
                <a:spcPct val="150000"/>
              </a:lnSpc>
              <a:buNone/>
            </a:pPr>
            <a:r>
              <a:rPr lang="el-GR" dirty="0" smtClean="0"/>
              <a:t>α</a:t>
            </a:r>
            <a:r>
              <a:rPr lang="el-GR" dirty="0"/>
              <a:t>) αναπαραγωγικές, </a:t>
            </a:r>
            <a:endParaRPr lang="en-US" dirty="0" smtClean="0"/>
          </a:p>
          <a:p>
            <a:pPr marL="0" indent="0">
              <a:lnSpc>
                <a:spcPct val="150000"/>
              </a:lnSpc>
              <a:buNone/>
            </a:pPr>
            <a:r>
              <a:rPr lang="el-GR" dirty="0" smtClean="0"/>
              <a:t>β</a:t>
            </a:r>
            <a:r>
              <a:rPr lang="el-GR" dirty="0"/>
              <a:t>) οικονομικές, </a:t>
            </a:r>
            <a:endParaRPr lang="en-US" dirty="0" smtClean="0"/>
          </a:p>
          <a:p>
            <a:pPr marL="0" indent="0">
              <a:lnSpc>
                <a:spcPct val="150000"/>
              </a:lnSpc>
              <a:buNone/>
            </a:pPr>
            <a:r>
              <a:rPr lang="el-GR" dirty="0" smtClean="0"/>
              <a:t>γ</a:t>
            </a:r>
            <a:r>
              <a:rPr lang="el-GR" dirty="0"/>
              <a:t>) </a:t>
            </a:r>
            <a:r>
              <a:rPr lang="el-GR" dirty="0" smtClean="0"/>
              <a:t>εκπαιδευτικές</a:t>
            </a:r>
            <a:r>
              <a:rPr lang="en-US" dirty="0" smtClean="0"/>
              <a:t> &amp;</a:t>
            </a:r>
          </a:p>
          <a:p>
            <a:pPr marL="0" indent="0">
              <a:lnSpc>
                <a:spcPct val="150000"/>
              </a:lnSpc>
              <a:buNone/>
            </a:pPr>
            <a:r>
              <a:rPr lang="el-GR" dirty="0" smtClean="0"/>
              <a:t>δ</a:t>
            </a:r>
            <a:r>
              <a:rPr lang="el-GR" dirty="0"/>
              <a:t>) ψυχολογικές. </a:t>
            </a:r>
            <a:endParaRPr lang="en-US" dirty="0" smtClean="0"/>
          </a:p>
          <a:p>
            <a:pPr marL="0" indent="0">
              <a:lnSpc>
                <a:spcPct val="150000"/>
              </a:lnSpc>
              <a:buNone/>
            </a:pPr>
            <a:r>
              <a:rPr lang="el-GR" dirty="0" smtClean="0"/>
              <a:t>Στη </a:t>
            </a:r>
            <a:r>
              <a:rPr lang="el-GR" dirty="0"/>
              <a:t>σύγχρονη πυρηνική </a:t>
            </a:r>
            <a:r>
              <a:rPr lang="el-GR" dirty="0" smtClean="0"/>
              <a:t>οικογένεια</a:t>
            </a:r>
            <a:r>
              <a:rPr lang="en-US" dirty="0" smtClean="0"/>
              <a:t>,</a:t>
            </a:r>
            <a:r>
              <a:rPr lang="el-GR" dirty="0" smtClean="0"/>
              <a:t> </a:t>
            </a:r>
            <a:r>
              <a:rPr lang="el-GR" dirty="0"/>
              <a:t>ιδιαίτερα μετά το </a:t>
            </a:r>
            <a:r>
              <a:rPr lang="el-GR" dirty="0" smtClean="0"/>
              <a:t>1950</a:t>
            </a:r>
            <a:r>
              <a:rPr lang="en-US" dirty="0" smtClean="0"/>
              <a:t>,</a:t>
            </a:r>
            <a:r>
              <a:rPr lang="el-GR" dirty="0" smtClean="0"/>
              <a:t> </a:t>
            </a:r>
            <a:r>
              <a:rPr lang="el-GR" dirty="0"/>
              <a:t>δίνεται ιδιαίτερη προσοχή στην παιδική προσωπικότητα, με αποτέλεσμα η οικογένεια να χαρακτηρίζεται </a:t>
            </a:r>
            <a:r>
              <a:rPr lang="el-GR" b="1" dirty="0" smtClean="0"/>
              <a:t>παιδοκεντρική</a:t>
            </a:r>
            <a:r>
              <a:rPr lang="el-GR" dirty="0" smtClean="0"/>
              <a:t>. </a:t>
            </a:r>
            <a:endParaRPr lang="en-US" dirty="0" smtClean="0"/>
          </a:p>
          <a:p>
            <a:pPr marL="0" indent="0" algn="r">
              <a:buNone/>
            </a:pPr>
            <a:r>
              <a:rPr lang="el-GR" sz="1100" dirty="0"/>
              <a:t>Λ. </a:t>
            </a:r>
            <a:r>
              <a:rPr lang="el-GR" sz="1100" dirty="0" err="1"/>
              <a:t>Μουσούρου</a:t>
            </a:r>
            <a:r>
              <a:rPr lang="el-GR" sz="1100" dirty="0"/>
              <a:t>, </a:t>
            </a:r>
            <a:r>
              <a:rPr lang="el-GR" sz="1100" i="1" dirty="0"/>
              <a:t>Κοινωνιολογία της σύγχρονης οικογένειας</a:t>
            </a:r>
            <a:r>
              <a:rPr lang="el-GR" sz="1100" dirty="0"/>
              <a:t>, </a:t>
            </a:r>
            <a:r>
              <a:rPr lang="el-GR" sz="1100" dirty="0" err="1"/>
              <a:t>Εκδ</a:t>
            </a:r>
            <a:r>
              <a:rPr lang="el-GR" sz="1100" dirty="0"/>
              <a:t>. </a:t>
            </a:r>
            <a:r>
              <a:rPr lang="el-GR" sz="1100" dirty="0" err="1"/>
              <a:t>Gutenberg</a:t>
            </a:r>
            <a:r>
              <a:rPr lang="el-GR" sz="1100" dirty="0"/>
              <a:t>, Αθήνα 2003, σ. 19-23. </a:t>
            </a:r>
          </a:p>
        </p:txBody>
      </p:sp>
    </p:spTree>
    <p:extLst>
      <p:ext uri="{BB962C8B-B14F-4D97-AF65-F5344CB8AC3E}">
        <p14:creationId xmlns:p14="http://schemas.microsoft.com/office/powerpoint/2010/main" val="70402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500"/>
                                        <p:tgtEl>
                                          <p:spTgt spid="5">
                                            <p:txEl>
                                              <p:pRg st="1" end="1"/>
                                            </p:txEl>
                                          </p:spTgt>
                                        </p:tgtEl>
                                      </p:cBhvr>
                                    </p:animEffect>
                                    <p:anim calcmode="lin" valueType="num">
                                      <p:cBhvr>
                                        <p:cTn id="8" dur="1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500"/>
                                        <p:tgtEl>
                                          <p:spTgt spid="5">
                                            <p:txEl>
                                              <p:pRg st="2" end="2"/>
                                            </p:txEl>
                                          </p:spTgt>
                                        </p:tgtEl>
                                      </p:cBhvr>
                                    </p:animEffect>
                                    <p:anim calcmode="lin" valueType="num">
                                      <p:cBhvr>
                                        <p:cTn id="14" dur="1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1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500"/>
                                        <p:tgtEl>
                                          <p:spTgt spid="5">
                                            <p:txEl>
                                              <p:pRg st="3" end="3"/>
                                            </p:txEl>
                                          </p:spTgt>
                                        </p:tgtEl>
                                      </p:cBhvr>
                                    </p:animEffect>
                                    <p:anim calcmode="lin" valueType="num">
                                      <p:cBhvr>
                                        <p:cTn id="20" dur="1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500"/>
                                        <p:tgtEl>
                                          <p:spTgt spid="5">
                                            <p:txEl>
                                              <p:pRg st="4" end="4"/>
                                            </p:txEl>
                                          </p:spTgt>
                                        </p:tgtEl>
                                      </p:cBhvr>
                                    </p:animEffect>
                                    <p:anim calcmode="lin" valueType="num">
                                      <p:cBhvr>
                                        <p:cTn id="26" dur="1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circle(in)">
                                      <p:cBhvr>
                                        <p:cTn id="3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67"/>
            <a:ext cx="10515600" cy="1325563"/>
          </a:xfrm>
        </p:spPr>
        <p:txBody>
          <a:bodyPr/>
          <a:lstStyle/>
          <a:p>
            <a:endParaRPr lang="el-GR"/>
          </a:p>
        </p:txBody>
      </p:sp>
      <p:sp>
        <p:nvSpPr>
          <p:cNvPr id="5" name="Content Placeholder 4"/>
          <p:cNvSpPr>
            <a:spLocks noGrp="1"/>
          </p:cNvSpPr>
          <p:nvPr>
            <p:ph idx="1"/>
          </p:nvPr>
        </p:nvSpPr>
        <p:spPr>
          <a:xfrm>
            <a:off x="683653" y="202886"/>
            <a:ext cx="10515600" cy="6043367"/>
          </a:xfrm>
        </p:spPr>
        <p:txBody>
          <a:bodyPr>
            <a:normAutofit fontScale="92500" lnSpcReduction="10000"/>
          </a:bodyPr>
          <a:lstStyle/>
          <a:p>
            <a:pPr>
              <a:lnSpc>
                <a:spcPct val="150000"/>
              </a:lnSpc>
            </a:pPr>
            <a:r>
              <a:rPr lang="el-GR" dirty="0"/>
              <a:t>Η οικογένεια της μεταβιομηχανικής εποχής, η σύγχρονη οικογένεια πλήττεται από ποικίλες αλλαγές, άμεσα σχετιζόμενες με τις αλλαγές που έχει υποστεί ο θεσμός του γάμου</a:t>
            </a:r>
            <a:r>
              <a:rPr lang="el-GR" dirty="0" smtClean="0"/>
              <a:t>.</a:t>
            </a:r>
            <a:endParaRPr lang="en-US" dirty="0" smtClean="0"/>
          </a:p>
          <a:p>
            <a:pPr>
              <a:lnSpc>
                <a:spcPct val="150000"/>
              </a:lnSpc>
            </a:pPr>
            <a:r>
              <a:rPr lang="el-GR" dirty="0" smtClean="0"/>
              <a:t> Συγκεκριμένα</a:t>
            </a:r>
            <a:r>
              <a:rPr lang="el-GR" dirty="0"/>
              <a:t>, στο πλαίσιο του γάμου παρατηρείται τις τελευταίες δεκαετίες σαφής μείωση των γεννήσεων (η οποία είναι πιο εμφανής από το 1980 και μετά), αλλά και μείωση του αριθμού των γάμων, καθώς και αύξηση του μέσου όρου ηλικίας της γυναίκας κατά τον πρώτο γάμο, επιμήκυνση της περιόδου ανάμεσα στον γάμο και στη γέννηση του πρώτου παιδιού και αύξηση του αριθμού των διαζυγίων και των νέων γάμων. </a:t>
            </a:r>
          </a:p>
        </p:txBody>
      </p:sp>
    </p:spTree>
    <p:extLst>
      <p:ext uri="{BB962C8B-B14F-4D97-AF65-F5344CB8AC3E}">
        <p14:creationId xmlns:p14="http://schemas.microsoft.com/office/powerpoint/2010/main" val="11898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52" y="0"/>
            <a:ext cx="1200311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32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p:txBody>
          <a:bodyPr/>
          <a:lstStyle/>
          <a:p>
            <a:pPr>
              <a:lnSpc>
                <a:spcPct val="150000"/>
              </a:lnSpc>
            </a:pPr>
            <a:r>
              <a:rPr lang="el-GR" dirty="0"/>
              <a:t>Εκτός όλων των παραπάνω, τα τελευταία </a:t>
            </a:r>
            <a:r>
              <a:rPr lang="el-GR" dirty="0" smtClean="0"/>
              <a:t>χρόνια</a:t>
            </a:r>
            <a:r>
              <a:rPr lang="en-US" dirty="0" smtClean="0"/>
              <a:t>,</a:t>
            </a:r>
            <a:r>
              <a:rPr lang="el-GR" dirty="0" smtClean="0"/>
              <a:t> </a:t>
            </a:r>
            <a:r>
              <a:rPr lang="el-GR" dirty="0"/>
              <a:t>παρατηρείται μια αύξηση του αριθμού των </a:t>
            </a:r>
            <a:r>
              <a:rPr lang="el-GR" dirty="0" smtClean="0"/>
              <a:t>ζευγαριών</a:t>
            </a:r>
            <a:r>
              <a:rPr lang="en-US" dirty="0" smtClean="0"/>
              <a:t>,</a:t>
            </a:r>
            <a:r>
              <a:rPr lang="el-GR" dirty="0" smtClean="0"/>
              <a:t> </a:t>
            </a:r>
            <a:r>
              <a:rPr lang="el-GR" dirty="0"/>
              <a:t>που συμβιώνουν και των </a:t>
            </a:r>
            <a:r>
              <a:rPr lang="el-GR" dirty="0" smtClean="0"/>
              <a:t>παιδιών</a:t>
            </a:r>
            <a:r>
              <a:rPr lang="en-US" dirty="0" smtClean="0"/>
              <a:t> </a:t>
            </a:r>
            <a:r>
              <a:rPr lang="el-GR" dirty="0" smtClean="0"/>
              <a:t>που γεννιούνται</a:t>
            </a:r>
            <a:r>
              <a:rPr lang="en-US" dirty="0" smtClean="0"/>
              <a:t>,</a:t>
            </a:r>
            <a:r>
              <a:rPr lang="el-GR" dirty="0" smtClean="0"/>
              <a:t> </a:t>
            </a:r>
            <a:r>
              <a:rPr lang="el-GR" dirty="0"/>
              <a:t>εκτός </a:t>
            </a:r>
            <a:r>
              <a:rPr lang="el-GR" dirty="0" smtClean="0"/>
              <a:t>γάμου</a:t>
            </a:r>
            <a:r>
              <a:rPr lang="en-US" dirty="0" smtClean="0"/>
              <a:t>.</a:t>
            </a:r>
            <a:endParaRPr lang="el-GR" dirty="0"/>
          </a:p>
        </p:txBody>
      </p:sp>
    </p:spTree>
    <p:extLst>
      <p:ext uri="{BB962C8B-B14F-4D97-AF65-F5344CB8AC3E}">
        <p14:creationId xmlns:p14="http://schemas.microsoft.com/office/powerpoint/2010/main" val="136550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a:effectLst>
                  <a:outerShdw blurRad="38100" dist="38100" dir="2700000" algn="tl">
                    <a:srgbClr val="000000">
                      <a:alpha val="43137"/>
                    </a:srgbClr>
                  </a:outerShdw>
                </a:effectLst>
              </a:rPr>
              <a:t>Η οικογένεια ως σύστημα </a:t>
            </a:r>
            <a:endParaRPr lang="el-GR"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1825625"/>
            <a:ext cx="10515600" cy="4884268"/>
          </a:xfrm>
        </p:spPr>
        <p:txBody>
          <a:bodyPr>
            <a:normAutofit fontScale="92500"/>
          </a:bodyPr>
          <a:lstStyle/>
          <a:p>
            <a:pPr>
              <a:lnSpc>
                <a:spcPct val="150000"/>
              </a:lnSpc>
            </a:pPr>
            <a:r>
              <a:rPr lang="el-GR" dirty="0"/>
              <a:t>Για την πληρέστερη κατανόηση και παρουσίαση της λειτουργίας της </a:t>
            </a:r>
            <a:r>
              <a:rPr lang="el-GR" dirty="0" smtClean="0"/>
              <a:t>οικογένειας, </a:t>
            </a:r>
            <a:r>
              <a:rPr lang="el-GR" dirty="0"/>
              <a:t>κρίθηκε σκόπιμη η παρομοίωσή της με ένα σύστημα. Η συστημική </a:t>
            </a:r>
            <a:r>
              <a:rPr lang="el-GR" dirty="0" smtClean="0"/>
              <a:t>θεωρία, </a:t>
            </a:r>
            <a:r>
              <a:rPr lang="el-GR" dirty="0"/>
              <a:t>δύναται να περιγράψει και να εκφράσει τις </a:t>
            </a:r>
            <a:r>
              <a:rPr lang="el-GR" dirty="0" err="1"/>
              <a:t>αλληλοσυμπληρωματικές</a:t>
            </a:r>
            <a:r>
              <a:rPr lang="el-GR" dirty="0"/>
              <a:t> </a:t>
            </a:r>
            <a:r>
              <a:rPr lang="el-GR" dirty="0" err="1" smtClean="0"/>
              <a:t>διαδράσεις</a:t>
            </a:r>
            <a:r>
              <a:rPr lang="el-GR" dirty="0" smtClean="0"/>
              <a:t>, </a:t>
            </a:r>
            <a:r>
              <a:rPr lang="el-GR" dirty="0"/>
              <a:t>μεταξύ των μελών της οικογένειας. </a:t>
            </a:r>
            <a:endParaRPr lang="el-GR" dirty="0" smtClean="0"/>
          </a:p>
          <a:p>
            <a:pPr>
              <a:lnSpc>
                <a:spcPct val="150000"/>
              </a:lnSpc>
            </a:pPr>
            <a:r>
              <a:rPr lang="el-GR" dirty="0"/>
              <a:t>Η σχολή του </a:t>
            </a:r>
            <a:r>
              <a:rPr lang="el-GR" dirty="0" err="1" smtClean="0"/>
              <a:t>Palo-Alto</a:t>
            </a:r>
            <a:r>
              <a:rPr lang="el-GR" dirty="0" smtClean="0"/>
              <a:t>, </a:t>
            </a:r>
            <a:r>
              <a:rPr lang="el-GR" dirty="0"/>
              <a:t>μελέτησε τη λειτουργία και την παθολογία της οικογένειας μέσα στο πλαίσιο ενός συστήματος. Η βασικότερη αρχή της θεωρίας των </a:t>
            </a:r>
            <a:r>
              <a:rPr lang="el-GR" dirty="0" smtClean="0"/>
              <a:t>συστημάτων, </a:t>
            </a:r>
            <a:r>
              <a:rPr lang="el-GR" dirty="0"/>
              <a:t>είναι η ολότητα. </a:t>
            </a:r>
          </a:p>
        </p:txBody>
      </p:sp>
    </p:spTree>
    <p:extLst>
      <p:ext uri="{BB962C8B-B14F-4D97-AF65-F5344CB8AC3E}">
        <p14:creationId xmlns:p14="http://schemas.microsoft.com/office/powerpoint/2010/main" val="4303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p:txBody>
          <a:bodyPr/>
          <a:lstStyle/>
          <a:p>
            <a:pPr>
              <a:lnSpc>
                <a:spcPct val="150000"/>
              </a:lnSpc>
              <a:buFont typeface="Wingdings" panose="05000000000000000000" pitchFamily="2" charset="2"/>
              <a:buChar char="v"/>
            </a:pPr>
            <a:r>
              <a:rPr lang="el-GR" dirty="0" smtClean="0"/>
              <a:t>Το «όλο», </a:t>
            </a:r>
            <a:r>
              <a:rPr lang="el-GR" dirty="0"/>
              <a:t>είναι ανώτερο από το άθροισμα των επιμέρους συνόλων. Αυτό σημαίνει ότι το σύστημα δεν παράγεται από τα στοιχεία στο σύνολό τους αλλά είναι αποτέλεσμα της </a:t>
            </a:r>
            <a:r>
              <a:rPr lang="el-GR" dirty="0" err="1"/>
              <a:t>διάδρασης</a:t>
            </a:r>
            <a:r>
              <a:rPr lang="el-GR" dirty="0"/>
              <a:t> διαφόρων </a:t>
            </a:r>
            <a:r>
              <a:rPr lang="el-GR" dirty="0" smtClean="0"/>
              <a:t>στοιχείων.</a:t>
            </a:r>
          </a:p>
          <a:p>
            <a:pPr>
              <a:lnSpc>
                <a:spcPct val="150000"/>
              </a:lnSpc>
              <a:buFont typeface="Wingdings" panose="05000000000000000000" pitchFamily="2" charset="2"/>
              <a:buChar char="v"/>
            </a:pPr>
            <a:r>
              <a:rPr lang="el-GR" dirty="0" smtClean="0"/>
              <a:t> </a:t>
            </a:r>
            <a:r>
              <a:rPr lang="el-GR" dirty="0"/>
              <a:t>Με άλλα λόγια, το οικογενειακό σύστημα είναι </a:t>
            </a:r>
            <a:r>
              <a:rPr lang="el-GR" b="1" dirty="0" smtClean="0"/>
              <a:t>ανύπαρκτο</a:t>
            </a:r>
            <a:r>
              <a:rPr lang="el-GR" dirty="0" smtClean="0"/>
              <a:t>, </a:t>
            </a:r>
            <a:r>
              <a:rPr lang="el-GR" dirty="0"/>
              <a:t>χωρίς τη </a:t>
            </a:r>
            <a:r>
              <a:rPr lang="el-GR" dirty="0" err="1"/>
              <a:t>διάδραση</a:t>
            </a:r>
            <a:r>
              <a:rPr lang="el-GR" dirty="0"/>
              <a:t> των μελών του. </a:t>
            </a:r>
          </a:p>
        </p:txBody>
      </p:sp>
    </p:spTree>
    <p:extLst>
      <p:ext uri="{BB962C8B-B14F-4D97-AF65-F5344CB8AC3E}">
        <p14:creationId xmlns:p14="http://schemas.microsoft.com/office/powerpoint/2010/main" val="33083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267280"/>
            <a:ext cx="10515600" cy="6223671"/>
          </a:xfrm>
        </p:spPr>
        <p:txBody>
          <a:bodyPr>
            <a:normAutofit/>
          </a:bodyPr>
          <a:lstStyle/>
          <a:p>
            <a:pPr>
              <a:lnSpc>
                <a:spcPct val="150000"/>
              </a:lnSpc>
              <a:buFont typeface="Wingdings" panose="05000000000000000000" pitchFamily="2" charset="2"/>
              <a:buChar char="Ø"/>
            </a:pPr>
            <a:r>
              <a:rPr lang="el-GR" dirty="0"/>
              <a:t>Η σχέση αποτελεί το δεύτερο βασικότερο συστατικό ενός συστήματος</a:t>
            </a:r>
            <a:r>
              <a:rPr lang="el-GR" dirty="0" smtClean="0"/>
              <a:t>.</a:t>
            </a:r>
          </a:p>
          <a:p>
            <a:pPr>
              <a:lnSpc>
                <a:spcPct val="150000"/>
              </a:lnSpc>
              <a:buFont typeface="Wingdings" panose="05000000000000000000" pitchFamily="2" charset="2"/>
              <a:buChar char="Ø"/>
            </a:pPr>
            <a:r>
              <a:rPr lang="el-GR" dirty="0" smtClean="0"/>
              <a:t> Κάθε </a:t>
            </a:r>
            <a:r>
              <a:rPr lang="el-GR" dirty="0"/>
              <a:t>μέλος ενός συστήματος συνάπτει ένα δεσμό με καθέναν από τους συγγενείς του, κατά όμοιο σχεδόν τρόπο. </a:t>
            </a:r>
            <a:endParaRPr lang="el-GR" dirty="0" smtClean="0"/>
          </a:p>
          <a:p>
            <a:pPr>
              <a:lnSpc>
                <a:spcPct val="150000"/>
              </a:lnSpc>
              <a:buFont typeface="Wingdings" panose="05000000000000000000" pitchFamily="2" charset="2"/>
              <a:buChar char="Ø"/>
            </a:pPr>
            <a:r>
              <a:rPr lang="el-GR" dirty="0" smtClean="0"/>
              <a:t>Καθένας </a:t>
            </a:r>
            <a:r>
              <a:rPr lang="el-GR" dirty="0"/>
              <a:t>είναι παράλληλα μία ολότητα και ολοκληρωτικά ένα μέρος. Από τη μία μεριά, κάθε μέλος του συστήματος έχει μία μοναδική συστημική προσωπικότητα, και από την άλλη, μεταφέρει μέσα του τον τύπο του οικογενειακού συστήματος στην ολότητά </a:t>
            </a:r>
            <a:r>
              <a:rPr lang="el-GR" dirty="0" smtClean="0"/>
              <a:t>του. </a:t>
            </a:r>
            <a:endParaRPr lang="el-GR" dirty="0"/>
          </a:p>
        </p:txBody>
      </p:sp>
    </p:spTree>
    <p:extLst>
      <p:ext uri="{BB962C8B-B14F-4D97-AF65-F5344CB8AC3E}">
        <p14:creationId xmlns:p14="http://schemas.microsoft.com/office/powerpoint/2010/main" val="117902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735169" y="365125"/>
            <a:ext cx="10515600" cy="6022796"/>
          </a:xfrm>
        </p:spPr>
        <p:txBody>
          <a:bodyPr>
            <a:normAutofit lnSpcReduction="10000"/>
          </a:bodyPr>
          <a:lstStyle/>
          <a:p>
            <a:pPr>
              <a:lnSpc>
                <a:spcPct val="150000"/>
              </a:lnSpc>
              <a:buFont typeface="Wingdings" panose="05000000000000000000" pitchFamily="2" charset="2"/>
              <a:buChar char="v"/>
            </a:pPr>
            <a:r>
              <a:rPr lang="el-GR" dirty="0"/>
              <a:t>Τα οικογενειακά συστήματα μπορούν να χαρακτηριστούν ανοιχτά ή ελαστικά και κλειστά. </a:t>
            </a:r>
            <a:endParaRPr lang="el-GR" dirty="0" smtClean="0"/>
          </a:p>
          <a:p>
            <a:pPr>
              <a:lnSpc>
                <a:spcPct val="150000"/>
              </a:lnSpc>
              <a:buFont typeface="Wingdings" panose="05000000000000000000" pitchFamily="2" charset="2"/>
              <a:buChar char="v"/>
            </a:pPr>
            <a:r>
              <a:rPr lang="el-GR" dirty="0" smtClean="0"/>
              <a:t>Στα </a:t>
            </a:r>
            <a:r>
              <a:rPr lang="el-GR" dirty="0"/>
              <a:t>ανοιχτά ή ελαστικά οικογενειακά συστήματα διασφαλίζεται η ισορροπημένη λειτουργία των οικογενειακών ρόλων, η απρόσκοπτη επικοινωνία μεταξύ των μελών της οικογένειας και η «τροφοδοσία» των απογόνων με τα απαραίτητα εφόδια για το μέλλον. </a:t>
            </a:r>
            <a:endParaRPr lang="el-GR" dirty="0" smtClean="0"/>
          </a:p>
          <a:p>
            <a:pPr>
              <a:lnSpc>
                <a:spcPct val="150000"/>
              </a:lnSpc>
              <a:buFont typeface="Wingdings" panose="05000000000000000000" pitchFamily="2" charset="2"/>
              <a:buChar char="v"/>
            </a:pPr>
            <a:r>
              <a:rPr lang="el-GR" dirty="0" smtClean="0"/>
              <a:t>Σε </a:t>
            </a:r>
            <a:r>
              <a:rPr lang="el-GR" dirty="0"/>
              <a:t>αυτή την περίπτωση, αναφερόμαστε σε μία οικογένεια που κινείται λειτουργικά και παρουσιάζει ευελιξία και παράλληλα </a:t>
            </a:r>
            <a:r>
              <a:rPr lang="el-GR" dirty="0" smtClean="0"/>
              <a:t>σταθερότητα, </a:t>
            </a:r>
            <a:r>
              <a:rPr lang="el-GR" dirty="0"/>
              <a:t>σε ό, τι προκύπτει μέσα στην πάροδο των ετών. </a:t>
            </a:r>
          </a:p>
        </p:txBody>
      </p:sp>
    </p:spTree>
    <p:extLst>
      <p:ext uri="{BB962C8B-B14F-4D97-AF65-F5344CB8AC3E}">
        <p14:creationId xmlns:p14="http://schemas.microsoft.com/office/powerpoint/2010/main" val="9061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365125"/>
            <a:ext cx="10515600" cy="6074312"/>
          </a:xfrm>
        </p:spPr>
        <p:txBody>
          <a:bodyPr>
            <a:normAutofit fontScale="92500" lnSpcReduction="20000"/>
          </a:bodyPr>
          <a:lstStyle/>
          <a:p>
            <a:pPr>
              <a:lnSpc>
                <a:spcPct val="150000"/>
              </a:lnSpc>
            </a:pPr>
            <a:r>
              <a:rPr lang="el-GR" dirty="0"/>
              <a:t>Στα κλειστά ή δυσλειτουργικά οικογενειακά συστήματα παρατηρείται το «φαινόμενο της </a:t>
            </a:r>
            <a:r>
              <a:rPr lang="el-GR" dirty="0" smtClean="0"/>
              <a:t>τριγωνικότητας» (</a:t>
            </a:r>
            <a:r>
              <a:rPr lang="en-US" dirty="0" smtClean="0"/>
              <a:t>Bowen,1978)</a:t>
            </a:r>
            <a:r>
              <a:rPr lang="el-GR" dirty="0" smtClean="0"/>
              <a:t> </a:t>
            </a:r>
            <a:r>
              <a:rPr lang="el-GR" dirty="0"/>
              <a:t>ή του «αδιάσπαστου </a:t>
            </a:r>
            <a:r>
              <a:rPr lang="el-GR" dirty="0" smtClean="0"/>
              <a:t>τριγώνου»</a:t>
            </a:r>
            <a:r>
              <a:rPr lang="en-US" dirty="0" smtClean="0"/>
              <a:t>(Halley, 1976)</a:t>
            </a:r>
            <a:r>
              <a:rPr lang="el-GR" dirty="0" smtClean="0"/>
              <a:t>, </a:t>
            </a:r>
            <a:r>
              <a:rPr lang="el-GR" dirty="0"/>
              <a:t>όπου το παιδί εμπλέκεται στα προβλήματα της σχέσης του ζευγαριού και αναγκάζεται να διαδραματίσει ρόλους που δεν του αντιστοιχούν</a:t>
            </a:r>
            <a:r>
              <a:rPr lang="el-GR" dirty="0" smtClean="0"/>
              <a:t>.</a:t>
            </a:r>
            <a:endParaRPr lang="en-US" dirty="0" smtClean="0"/>
          </a:p>
          <a:p>
            <a:pPr>
              <a:lnSpc>
                <a:spcPct val="150000"/>
              </a:lnSpc>
            </a:pPr>
            <a:r>
              <a:rPr lang="el-GR" dirty="0" smtClean="0"/>
              <a:t> </a:t>
            </a:r>
            <a:r>
              <a:rPr lang="el-GR" dirty="0"/>
              <a:t>Οι ρόλοι εδώ και για τους ενήλικες αλλά και τα παιδιά (π.χ. ο ρόλος του θύματος, του αποδιοπομπαίου τράγου, του ήρωα και άλλοι) επιβάλλονται ως αποτέλεσμα διάφορων απροσδόκητων </a:t>
            </a:r>
            <a:r>
              <a:rPr lang="el-GR" dirty="0" smtClean="0"/>
              <a:t>καταστάσεων</a:t>
            </a:r>
            <a:r>
              <a:rPr lang="en-US" dirty="0" smtClean="0"/>
              <a:t>,</a:t>
            </a:r>
            <a:r>
              <a:rPr lang="el-GR" dirty="0" smtClean="0"/>
              <a:t> </a:t>
            </a:r>
            <a:r>
              <a:rPr lang="el-GR" dirty="0"/>
              <a:t>που επικρατούν στο οικογενειακό σύστημα και στοχεύουν στην επικράτηση κάποιας εξωτερικής ισορροπίας για την οικογένεια. </a:t>
            </a:r>
            <a:endParaRPr lang="el-GR" dirty="0" smtClean="0"/>
          </a:p>
          <a:p>
            <a:pPr marL="0" indent="0" algn="r">
              <a:buNone/>
            </a:pPr>
            <a:r>
              <a:rPr lang="en-US" sz="1100" dirty="0"/>
              <a:t>Μ. Bowen, </a:t>
            </a:r>
            <a:r>
              <a:rPr lang="en-US" sz="1100" i="1" dirty="0"/>
              <a:t>Family therapy in clinical practice</a:t>
            </a:r>
            <a:r>
              <a:rPr lang="en-US" sz="1100" dirty="0"/>
              <a:t>, Jason-Aronson, New York 1978. </a:t>
            </a:r>
          </a:p>
          <a:p>
            <a:pPr marL="0" indent="0" algn="r">
              <a:buNone/>
            </a:pPr>
            <a:r>
              <a:rPr lang="en-US" sz="1100" dirty="0" smtClean="0"/>
              <a:t>J</a:t>
            </a:r>
            <a:r>
              <a:rPr lang="en-US" sz="1100" dirty="0"/>
              <a:t>. Halley, </a:t>
            </a:r>
            <a:r>
              <a:rPr lang="en-US" sz="1100" i="1" dirty="0" err="1"/>
              <a:t>Τechniques</a:t>
            </a:r>
            <a:r>
              <a:rPr lang="en-US" sz="1100" i="1" dirty="0"/>
              <a:t> of Family Therapy</a:t>
            </a:r>
            <a:r>
              <a:rPr lang="en-US" sz="1100" dirty="0"/>
              <a:t>, Basic Books, New York </a:t>
            </a:r>
            <a:endParaRPr lang="el-GR" sz="1100" dirty="0"/>
          </a:p>
        </p:txBody>
      </p:sp>
    </p:spTree>
    <p:extLst>
      <p:ext uri="{BB962C8B-B14F-4D97-AF65-F5344CB8AC3E}">
        <p14:creationId xmlns:p14="http://schemas.microsoft.com/office/powerpoint/2010/main" val="18824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circle(in)">
                                      <p:cBhvr>
                                        <p:cTn id="21" dur="2000"/>
                                        <p:tgtEl>
                                          <p:spTgt spid="5">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circle(in)">
                                      <p:cBhvr>
                                        <p:cTn id="24"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p:txBody>
          <a:bodyPr/>
          <a:lstStyle/>
          <a:p>
            <a:pPr marL="0" indent="0" algn="ctr">
              <a:lnSpc>
                <a:spcPct val="200000"/>
              </a:lnSpc>
              <a:buNone/>
            </a:pPr>
            <a:r>
              <a:rPr lang="el-GR" dirty="0"/>
              <a:t>Όπως είναι φανερό, </a:t>
            </a:r>
            <a:r>
              <a:rPr lang="el-GR" dirty="0">
                <a:effectLst>
                  <a:outerShdw blurRad="38100" dist="38100" dir="2700000" algn="tl">
                    <a:srgbClr val="000000">
                      <a:alpha val="43137"/>
                    </a:srgbClr>
                  </a:outerShdw>
                </a:effectLst>
              </a:rPr>
              <a:t>η παντελής έλλειψη οργάνωσης</a:t>
            </a:r>
            <a:r>
              <a:rPr lang="el-GR" dirty="0"/>
              <a:t>, η </a:t>
            </a:r>
            <a:r>
              <a:rPr lang="el-GR" dirty="0">
                <a:effectLst>
                  <a:outerShdw blurRad="38100" dist="38100" dir="2700000" algn="tl">
                    <a:srgbClr val="000000">
                      <a:alpha val="43137"/>
                    </a:srgbClr>
                  </a:outerShdw>
                </a:effectLst>
              </a:rPr>
              <a:t>ανελαστικότητα</a:t>
            </a:r>
            <a:r>
              <a:rPr lang="el-GR" dirty="0"/>
              <a:t>, η </a:t>
            </a:r>
            <a:r>
              <a:rPr lang="el-GR" dirty="0">
                <a:effectLst>
                  <a:outerShdw blurRad="38100" dist="38100" dir="2700000" algn="tl">
                    <a:srgbClr val="000000">
                      <a:alpha val="43137"/>
                    </a:srgbClr>
                  </a:outerShdw>
                </a:effectLst>
              </a:rPr>
              <a:t>ανισορροπία</a:t>
            </a:r>
            <a:r>
              <a:rPr lang="el-GR" dirty="0"/>
              <a:t> και τέλος η </a:t>
            </a:r>
            <a:r>
              <a:rPr lang="el-GR" dirty="0">
                <a:effectLst>
                  <a:outerShdw blurRad="38100" dist="38100" dir="2700000" algn="tl">
                    <a:srgbClr val="000000">
                      <a:alpha val="43137"/>
                    </a:srgbClr>
                  </a:outerShdw>
                </a:effectLst>
              </a:rPr>
              <a:t>ψυχοπαθολογία </a:t>
            </a:r>
            <a:r>
              <a:rPr lang="el-GR" dirty="0"/>
              <a:t>χαρακτηρίζουν τέτοιες απόπειρες οργάνωσης της οικογένειας. </a:t>
            </a:r>
          </a:p>
        </p:txBody>
      </p:sp>
    </p:spTree>
    <p:extLst>
      <p:ext uri="{BB962C8B-B14F-4D97-AF65-F5344CB8AC3E}">
        <p14:creationId xmlns:p14="http://schemas.microsoft.com/office/powerpoint/2010/main" val="308070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683653" y="365124"/>
            <a:ext cx="10515600" cy="5971281"/>
          </a:xfrm>
        </p:spPr>
        <p:txBody>
          <a:bodyPr>
            <a:normAutofit fontScale="92500" lnSpcReduction="10000"/>
          </a:bodyPr>
          <a:lstStyle/>
          <a:p>
            <a:pPr>
              <a:lnSpc>
                <a:spcPct val="210000"/>
              </a:lnSpc>
            </a:pPr>
            <a:r>
              <a:rPr lang="el-GR" dirty="0"/>
              <a:t>«Η οικογένεια αποτελεί τον φορέα διαμόρφωσης των αξιών του παιδιού, καθώς επίσης και τον φορέα μεταβίβασης των κοινωνικών θεσμών αλλά και των ηθών και των εθίμων της κοινότητας</a:t>
            </a:r>
            <a:r>
              <a:rPr lang="el-GR" dirty="0" smtClean="0"/>
              <a:t>»</a:t>
            </a:r>
            <a:endParaRPr lang="en-US" dirty="0" smtClean="0"/>
          </a:p>
          <a:p>
            <a:pPr marL="0" indent="0" algn="r">
              <a:lnSpc>
                <a:spcPct val="160000"/>
              </a:lnSpc>
              <a:buNone/>
            </a:pPr>
            <a:r>
              <a:rPr lang="el-GR" sz="1200" i="1" dirty="0"/>
              <a:t>Δ. </a:t>
            </a:r>
            <a:r>
              <a:rPr lang="el-GR" sz="1200" i="1" dirty="0" err="1"/>
              <a:t>Γεώργας</a:t>
            </a:r>
            <a:r>
              <a:rPr lang="el-GR" sz="1200" i="1" dirty="0"/>
              <a:t>, «Οικογενειακές αξίες στη σύγχρονη εποχή» στο Οικογένεια: Ψυχοκοινωνικές–Ψυχοθεραπευτικές Προσεγγίσεις (</a:t>
            </a:r>
            <a:r>
              <a:rPr lang="el-GR" sz="1200" i="1" dirty="0" err="1"/>
              <a:t>επιμ</a:t>
            </a:r>
            <a:r>
              <a:rPr lang="el-GR" sz="1200" i="1" dirty="0"/>
              <a:t>. Α. Καλαντζή-</a:t>
            </a:r>
            <a:r>
              <a:rPr lang="el-GR" sz="1200" i="1" dirty="0" err="1"/>
              <a:t>Αζίζι</a:t>
            </a:r>
            <a:r>
              <a:rPr lang="el-GR" sz="1200" i="1" dirty="0"/>
              <a:t> - Ν. </a:t>
            </a:r>
            <a:r>
              <a:rPr lang="el-GR" sz="1200" i="1" dirty="0" err="1"/>
              <a:t>Παρίτσης</a:t>
            </a:r>
            <a:r>
              <a:rPr lang="el-GR" sz="1200" i="1" dirty="0"/>
              <a:t>), Αθήνα 1990, σ. 23. </a:t>
            </a:r>
            <a:endParaRPr lang="en-US" dirty="0"/>
          </a:p>
          <a:p>
            <a:pPr>
              <a:lnSpc>
                <a:spcPct val="160000"/>
              </a:lnSpc>
            </a:pPr>
            <a:r>
              <a:rPr lang="el-GR" dirty="0"/>
              <a:t>«Η οικογένεια </a:t>
            </a:r>
            <a:r>
              <a:rPr lang="el-GR" dirty="0" smtClean="0"/>
              <a:t>λοιπόν</a:t>
            </a:r>
            <a:r>
              <a:rPr lang="en-US" dirty="0" smtClean="0"/>
              <a:t>,</a:t>
            </a:r>
            <a:r>
              <a:rPr lang="el-GR" dirty="0" smtClean="0"/>
              <a:t> </a:t>
            </a:r>
            <a:r>
              <a:rPr lang="el-GR" dirty="0"/>
              <a:t>ως μικρόκοσμος της κοινωνίας, ως η πρώτη κοινωνία του ανθρώπου, ως πρωτογενής ομάδα ταυτότητας, ένταξης, ενσωμάτωσης και κοινωνικοποίησης, επιτελεί σημαντικές κοινωνικές </a:t>
            </a:r>
            <a:r>
              <a:rPr lang="el-GR" dirty="0" smtClean="0"/>
              <a:t>λειτουργίες»</a:t>
            </a:r>
            <a:endParaRPr lang="en-US" dirty="0"/>
          </a:p>
          <a:p>
            <a:pPr marL="0" indent="0" algn="r">
              <a:lnSpc>
                <a:spcPct val="160000"/>
              </a:lnSpc>
              <a:buNone/>
            </a:pPr>
            <a:r>
              <a:rPr lang="el-GR" sz="1100" i="1" dirty="0" smtClean="0"/>
              <a:t>Κ</a:t>
            </a:r>
            <a:r>
              <a:rPr lang="el-GR" sz="1100" i="1" dirty="0"/>
              <a:t>. Κωτσιόπουλος, «Οικογένεια, </a:t>
            </a:r>
            <a:r>
              <a:rPr lang="el-GR" sz="1100" i="1" dirty="0" err="1"/>
              <a:t>πολυπολιτισμικότητα</a:t>
            </a:r>
            <a:r>
              <a:rPr lang="el-GR" sz="1100" i="1" dirty="0"/>
              <a:t> και μεταμοντερνισμός» στο Θεολογία και Σύγχρονη Εκκλησιαστική Ζωή, </a:t>
            </a:r>
            <a:r>
              <a:rPr lang="el-GR" sz="1100" i="1" dirty="0" err="1"/>
              <a:t>Εκδ</a:t>
            </a:r>
            <a:r>
              <a:rPr lang="el-GR" sz="1100" i="1" dirty="0"/>
              <a:t>. </a:t>
            </a:r>
            <a:r>
              <a:rPr lang="el-GR" sz="1100" i="1" dirty="0" err="1"/>
              <a:t>Μυγδονία</a:t>
            </a:r>
            <a:r>
              <a:rPr lang="el-GR" sz="1100" i="1" dirty="0"/>
              <a:t>, Θεσσαλονίκη 2014, σ. 335. </a:t>
            </a:r>
          </a:p>
        </p:txBody>
      </p:sp>
    </p:spTree>
    <p:extLst>
      <p:ext uri="{BB962C8B-B14F-4D97-AF65-F5344CB8AC3E}">
        <p14:creationId xmlns:p14="http://schemas.microsoft.com/office/powerpoint/2010/main" val="289438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3500"/>
                                        <p:tgtEl>
                                          <p:spTgt spid="3">
                                            <p:txEl>
                                              <p:pRg st="0" end="0"/>
                                            </p:txEl>
                                          </p:spTgt>
                                        </p:tgtEl>
                                      </p:cBhvr>
                                    </p:animEffect>
                                  </p:childTnLst>
                                </p:cTn>
                              </p:par>
                            </p:childTnLst>
                          </p:cTn>
                        </p:par>
                        <p:par>
                          <p:cTn id="8" fill="hold">
                            <p:stCondLst>
                              <p:cond delay="35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3500"/>
                                        <p:tgtEl>
                                          <p:spTgt spid="3">
                                            <p:txEl>
                                              <p:pRg st="1" end="1"/>
                                            </p:txEl>
                                          </p:spTgt>
                                        </p:tgtEl>
                                      </p:cBhvr>
                                    </p:animEffect>
                                  </p:childTnLst>
                                </p:cTn>
                              </p:par>
                            </p:childTnLst>
                          </p:cTn>
                        </p:par>
                        <p:par>
                          <p:cTn id="12" fill="hold">
                            <p:stCondLst>
                              <p:cond delay="7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3500"/>
                                        <p:tgtEl>
                                          <p:spTgt spid="3">
                                            <p:txEl>
                                              <p:pRg st="2" end="2"/>
                                            </p:txEl>
                                          </p:spTgt>
                                        </p:tgtEl>
                                      </p:cBhvr>
                                    </p:animEffect>
                                  </p:childTnLst>
                                </p:cTn>
                              </p:par>
                            </p:childTnLst>
                          </p:cTn>
                        </p:par>
                        <p:par>
                          <p:cTn id="16" fill="hold">
                            <p:stCondLst>
                              <p:cond delay="10500"/>
                            </p:stCondLst>
                            <p:childTnLst>
                              <p:par>
                                <p:cTn id="17" presetID="8"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3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2" y="0"/>
            <a:ext cx="10515600" cy="1325563"/>
          </a:xfrm>
        </p:spPr>
        <p:txBody>
          <a:bodyPr/>
          <a:lstStyle/>
          <a:p>
            <a:pPr algn="ctr"/>
            <a:r>
              <a:rPr lang="el-GR" b="1" i="1" dirty="0">
                <a:effectLst>
                  <a:outerShdw blurRad="38100" dist="38100" dir="2700000" algn="tl">
                    <a:srgbClr val="000000">
                      <a:alpha val="43137"/>
                    </a:srgbClr>
                  </a:outerShdw>
                </a:effectLst>
              </a:rPr>
              <a:t>Ορισμός </a:t>
            </a:r>
            <a:r>
              <a:rPr lang="el-GR" b="1" i="1" dirty="0" err="1" smtClean="0">
                <a:effectLst>
                  <a:outerShdw blurRad="38100" dist="38100" dir="2700000" algn="tl">
                    <a:srgbClr val="000000">
                      <a:alpha val="43137"/>
                    </a:srgbClr>
                  </a:outerShdw>
                </a:effectLst>
              </a:rPr>
              <a:t>γονεϊκότητας</a:t>
            </a:r>
            <a:r>
              <a:rPr lang="el-GR" b="1" i="1"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799563" y="1600245"/>
            <a:ext cx="10515600" cy="5257755"/>
          </a:xfrm>
        </p:spPr>
        <p:txBody>
          <a:bodyPr>
            <a:normAutofit fontScale="92500"/>
          </a:bodyPr>
          <a:lstStyle/>
          <a:p>
            <a:pPr>
              <a:lnSpc>
                <a:spcPct val="150000"/>
              </a:lnSpc>
              <a:buFont typeface="Wingdings" panose="05000000000000000000" pitchFamily="2" charset="2"/>
              <a:buChar char="q"/>
            </a:pPr>
            <a:r>
              <a:rPr lang="el-GR" dirty="0" smtClean="0"/>
              <a:t>«</a:t>
            </a:r>
            <a:r>
              <a:rPr lang="el-GR" dirty="0" err="1" smtClean="0"/>
              <a:t>Γονεϊκότητα</a:t>
            </a:r>
            <a:r>
              <a:rPr lang="el-GR" dirty="0"/>
              <a:t>» είναι η διαδικασία ανάπτυξης και εφαρμογής της γνώσης και των δεξιοτήτων που είναι κατάλληλες για τη δημιουργία, τη γέννηση, την ανατροφή και/ή την παροχή φροντίδας στο παιδί\στα παιδιά. </a:t>
            </a:r>
            <a:endParaRPr lang="el-GR" dirty="0" smtClean="0"/>
          </a:p>
          <a:p>
            <a:pPr>
              <a:lnSpc>
                <a:spcPct val="150000"/>
              </a:lnSpc>
              <a:buFont typeface="Wingdings" panose="05000000000000000000" pitchFamily="2" charset="2"/>
              <a:buChar char="q"/>
            </a:pPr>
            <a:r>
              <a:rPr lang="el-GR" dirty="0" smtClean="0"/>
              <a:t>Η </a:t>
            </a:r>
            <a:r>
              <a:rPr lang="el-GR" dirty="0" err="1" smtClean="0"/>
              <a:t>γονεϊκότητα</a:t>
            </a:r>
            <a:r>
              <a:rPr lang="el-GR" dirty="0" smtClean="0"/>
              <a:t> </a:t>
            </a:r>
            <a:r>
              <a:rPr lang="el-GR" dirty="0"/>
              <a:t>ή η </a:t>
            </a:r>
            <a:r>
              <a:rPr lang="el-GR" dirty="0" smtClean="0"/>
              <a:t>«άσκηση </a:t>
            </a:r>
            <a:r>
              <a:rPr lang="el-GR" dirty="0"/>
              <a:t>του γονικού </a:t>
            </a:r>
            <a:r>
              <a:rPr lang="el-GR" dirty="0" smtClean="0"/>
              <a:t>ρόλου» </a:t>
            </a:r>
            <a:r>
              <a:rPr lang="el-GR" dirty="0"/>
              <a:t>είναι μία πολύπλοκη δραστηριότητα που περιλαμβάνει συγκεκριμένες συμπεριφορές των γονέων, οι οποίες επιδρούν μεμονωμένα αλλά και ταυτόχρονα και οι οποίες διαμορφώνουν τη συμπεριφορά των </a:t>
            </a:r>
            <a:r>
              <a:rPr lang="el-GR" dirty="0" smtClean="0"/>
              <a:t>παιδιών</a:t>
            </a:r>
          </a:p>
          <a:p>
            <a:pPr marL="0" indent="0" algn="r">
              <a:buNone/>
            </a:pPr>
            <a:r>
              <a:rPr lang="en-US" sz="1000" dirty="0"/>
              <a:t>N. Darling &amp; L. Steinberg, “Parenting style as context: An integrative model”, </a:t>
            </a:r>
            <a:r>
              <a:rPr lang="en-US" sz="1000" i="1" dirty="0"/>
              <a:t>Psychological Bulletin</a:t>
            </a:r>
            <a:r>
              <a:rPr lang="en-US" sz="1000" dirty="0"/>
              <a:t>, 113(3), (1993), σ. 488. </a:t>
            </a:r>
            <a:endParaRPr lang="el-GR" sz="1000" dirty="0"/>
          </a:p>
        </p:txBody>
      </p:sp>
    </p:spTree>
    <p:extLst>
      <p:ext uri="{BB962C8B-B14F-4D97-AF65-F5344CB8AC3E}">
        <p14:creationId xmlns:p14="http://schemas.microsoft.com/office/powerpoint/2010/main" val="1798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circle(in)">
                                      <p:cBhvr>
                                        <p:cTn id="2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748048" y="1027906"/>
            <a:ext cx="10515600" cy="4960770"/>
          </a:xfrm>
        </p:spPr>
        <p:txBody>
          <a:bodyPr>
            <a:normAutofit lnSpcReduction="10000"/>
          </a:bodyPr>
          <a:lstStyle/>
          <a:p>
            <a:pPr>
              <a:lnSpc>
                <a:spcPct val="200000"/>
              </a:lnSpc>
              <a:buFont typeface="Wingdings" panose="05000000000000000000" pitchFamily="2" charset="2"/>
              <a:buChar char="q"/>
            </a:pPr>
            <a:r>
              <a:rPr lang="el-GR" dirty="0"/>
              <a:t>Το ερώτημα αν κανείς γεννιέται </a:t>
            </a:r>
            <a:r>
              <a:rPr lang="el-GR" dirty="0"/>
              <a:t>ή</a:t>
            </a:r>
            <a:r>
              <a:rPr lang="el-GR" dirty="0" smtClean="0"/>
              <a:t> </a:t>
            </a:r>
            <a:r>
              <a:rPr lang="el-GR" dirty="0"/>
              <a:t>γίνεται γονιός απασχολεί έντονα όσους εμπλέκονται ενεργά με τη </a:t>
            </a:r>
            <a:r>
              <a:rPr lang="el-GR" dirty="0" err="1"/>
              <a:t>γονεϊκότητα</a:t>
            </a:r>
            <a:r>
              <a:rPr lang="el-GR" dirty="0"/>
              <a:t>, ιδίως τις στιγμές που τα βιβλία και τα σεμινάρια, τα οποία έχει διαβάσει ή παρακολουθήσει </a:t>
            </a:r>
            <a:r>
              <a:rPr lang="el-GR" dirty="0" smtClean="0"/>
              <a:t>κάποιος, </a:t>
            </a:r>
            <a:r>
              <a:rPr lang="el-GR" dirty="0"/>
              <a:t>αντίστοιχα αποδεικνύονται αδύναμα να κάνουν </a:t>
            </a:r>
            <a:r>
              <a:rPr lang="el-GR" dirty="0" smtClean="0"/>
              <a:t>ένα βρέφος </a:t>
            </a:r>
            <a:r>
              <a:rPr lang="el-GR" dirty="0"/>
              <a:t>να σωπάσει, </a:t>
            </a:r>
            <a:r>
              <a:rPr lang="el-GR" dirty="0" smtClean="0"/>
              <a:t>ένα </a:t>
            </a:r>
            <a:r>
              <a:rPr lang="el-GR" dirty="0"/>
              <a:t>παιδί να ρωτάει αδιάκοπα και </a:t>
            </a:r>
            <a:r>
              <a:rPr lang="el-GR" dirty="0" smtClean="0"/>
              <a:t>έναν έφηβο, </a:t>
            </a:r>
            <a:r>
              <a:rPr lang="el-GR" dirty="0"/>
              <a:t>να αντιδρά με το παραμικρό. </a:t>
            </a:r>
            <a:endParaRPr lang="el-GR" dirty="0" smtClean="0"/>
          </a:p>
        </p:txBody>
      </p:sp>
    </p:spTree>
    <p:extLst>
      <p:ext uri="{BB962C8B-B14F-4D97-AF65-F5344CB8AC3E}">
        <p14:creationId xmlns:p14="http://schemas.microsoft.com/office/powerpoint/2010/main" val="2852351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748047" y="365124"/>
            <a:ext cx="10515600" cy="5855371"/>
          </a:xfrm>
        </p:spPr>
        <p:txBody>
          <a:bodyPr>
            <a:normAutofit fontScale="92500" lnSpcReduction="20000"/>
          </a:bodyPr>
          <a:lstStyle/>
          <a:p>
            <a:pPr>
              <a:lnSpc>
                <a:spcPct val="150000"/>
              </a:lnSpc>
            </a:pPr>
            <a:r>
              <a:rPr lang="el-GR" dirty="0" smtClean="0"/>
              <a:t> </a:t>
            </a:r>
            <a:r>
              <a:rPr lang="el-GR" dirty="0"/>
              <a:t>Η απάντηση της ψυχολογίας και της </a:t>
            </a:r>
            <a:r>
              <a:rPr lang="el-GR" dirty="0" smtClean="0"/>
              <a:t>παιδαγωγικής, </a:t>
            </a:r>
            <a:r>
              <a:rPr lang="el-GR" dirty="0"/>
              <a:t>είναι πως </a:t>
            </a:r>
            <a:r>
              <a:rPr lang="el-GR" dirty="0" smtClean="0"/>
              <a:t>κάποιος, </a:t>
            </a:r>
            <a:r>
              <a:rPr lang="el-GR" b="1" dirty="0"/>
              <a:t>γίνεται γονιός</a:t>
            </a:r>
            <a:r>
              <a:rPr lang="el-GR" dirty="0"/>
              <a:t>, γι’ </a:t>
            </a:r>
            <a:r>
              <a:rPr lang="el-GR" dirty="0" smtClean="0"/>
              <a:t>αυτό το </a:t>
            </a:r>
            <a:r>
              <a:rPr lang="el-GR" dirty="0"/>
              <a:t>λόγο η </a:t>
            </a:r>
            <a:r>
              <a:rPr lang="el-GR" dirty="0" smtClean="0"/>
              <a:t>μετάβαση στο </a:t>
            </a:r>
            <a:r>
              <a:rPr lang="el-GR" dirty="0" err="1"/>
              <a:t>γονεϊκό</a:t>
            </a:r>
            <a:r>
              <a:rPr lang="el-GR" dirty="0"/>
              <a:t> </a:t>
            </a:r>
            <a:r>
              <a:rPr lang="el-GR" dirty="0" smtClean="0"/>
              <a:t>ρόλο, </a:t>
            </a:r>
            <a:r>
              <a:rPr lang="el-GR" dirty="0"/>
              <a:t>αναγνωρίζεται ως μία </a:t>
            </a:r>
            <a:r>
              <a:rPr lang="el-GR" dirty="0">
                <a:effectLst>
                  <a:outerShdw blurRad="38100" dist="38100" dir="2700000" algn="tl">
                    <a:srgbClr val="000000">
                      <a:alpha val="43137"/>
                    </a:srgbClr>
                  </a:outerShdw>
                </a:effectLst>
              </a:rPr>
              <a:t>δεδομένη περίοδος </a:t>
            </a:r>
            <a:r>
              <a:rPr lang="el-GR" dirty="0" smtClean="0">
                <a:effectLst>
                  <a:outerShdw blurRad="38100" dist="38100" dir="2700000" algn="tl">
                    <a:srgbClr val="000000">
                      <a:alpha val="43137"/>
                    </a:srgbClr>
                  </a:outerShdw>
                </a:effectLst>
              </a:rPr>
              <a:t>προσαρμογής, </a:t>
            </a:r>
            <a:r>
              <a:rPr lang="el-GR" dirty="0">
                <a:effectLst>
                  <a:outerShdw blurRad="38100" dist="38100" dir="2700000" algn="tl">
                    <a:srgbClr val="000000">
                      <a:alpha val="43137"/>
                    </a:srgbClr>
                  </a:outerShdw>
                </a:effectLst>
              </a:rPr>
              <a:t>για τη σχέση των γονέων μεταξύ τους και με το παιδί</a:t>
            </a:r>
            <a:r>
              <a:rPr lang="el-GR" dirty="0"/>
              <a:t>. </a:t>
            </a:r>
            <a:endParaRPr lang="el-GR" dirty="0" smtClean="0"/>
          </a:p>
          <a:p>
            <a:pPr>
              <a:lnSpc>
                <a:spcPct val="150000"/>
              </a:lnSpc>
            </a:pPr>
            <a:r>
              <a:rPr lang="el-GR" dirty="0" smtClean="0"/>
              <a:t>Κανείς </a:t>
            </a:r>
            <a:r>
              <a:rPr lang="el-GR" dirty="0"/>
              <a:t>δεν γνωρίζει από πριν πώς θα </a:t>
            </a:r>
            <a:r>
              <a:rPr lang="el-GR" dirty="0" smtClean="0"/>
              <a:t>αντιδράσει, </a:t>
            </a:r>
            <a:r>
              <a:rPr lang="el-GR" dirty="0"/>
              <a:t>τη στιγμή που θα αντικρίσει το παιδί του για πρώτη </a:t>
            </a:r>
            <a:r>
              <a:rPr lang="el-GR" dirty="0" smtClean="0"/>
              <a:t>φορά, </a:t>
            </a:r>
            <a:r>
              <a:rPr lang="el-GR" dirty="0"/>
              <a:t>ή λίγο αργότερα τη στιγμή που θα κλάψει, όσο εξοικειωμένος και αν είναι με τα παιδιά</a:t>
            </a:r>
            <a:r>
              <a:rPr lang="el-GR" dirty="0" smtClean="0"/>
              <a:t>.</a:t>
            </a:r>
          </a:p>
          <a:p>
            <a:pPr>
              <a:lnSpc>
                <a:spcPct val="150000"/>
              </a:lnSpc>
            </a:pPr>
            <a:r>
              <a:rPr lang="el-GR" dirty="0" smtClean="0"/>
              <a:t> </a:t>
            </a:r>
            <a:r>
              <a:rPr lang="el-GR" dirty="0"/>
              <a:t>Οι εμπειρίες αυτές είναι πρωτόγνωρες και συχνά οδηγούν τον άνθρωπο σε μία διαφορετική θέαση του εαυτού, του συντρόφου, και του κόσμου ευρύτερα. </a:t>
            </a:r>
            <a:endParaRPr lang="el-GR" dirty="0"/>
          </a:p>
        </p:txBody>
      </p:sp>
    </p:spTree>
    <p:extLst>
      <p:ext uri="{BB962C8B-B14F-4D97-AF65-F5344CB8AC3E}">
        <p14:creationId xmlns:p14="http://schemas.microsoft.com/office/powerpoint/2010/main" val="176543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marL="0" indent="0" algn="ctr">
              <a:lnSpc>
                <a:spcPct val="200000"/>
              </a:lnSpc>
              <a:buNone/>
            </a:pPr>
            <a:r>
              <a:rPr lang="el-GR" dirty="0"/>
              <a:t>Είναι φανερό πως η </a:t>
            </a:r>
            <a:r>
              <a:rPr lang="el-GR" dirty="0" err="1" smtClean="0"/>
              <a:t>γονεϊκότητα</a:t>
            </a:r>
            <a:r>
              <a:rPr lang="el-GR" dirty="0" smtClean="0"/>
              <a:t>, </a:t>
            </a:r>
            <a:r>
              <a:rPr lang="el-GR" dirty="0"/>
              <a:t>αποτελεί μία εξελισσόμενη </a:t>
            </a:r>
            <a:r>
              <a:rPr lang="el-GR" dirty="0" smtClean="0"/>
              <a:t>διαδικασία, </a:t>
            </a:r>
            <a:r>
              <a:rPr lang="el-GR" dirty="0"/>
              <a:t>ανάλογη με την ανάπτυξη του ίδιου του παιδιού. </a:t>
            </a:r>
            <a:endParaRPr lang="el-GR" dirty="0" smtClean="0"/>
          </a:p>
          <a:p>
            <a:pPr marL="0" indent="0" algn="ctr">
              <a:lnSpc>
                <a:spcPct val="200000"/>
              </a:lnSpc>
              <a:buNone/>
            </a:pPr>
            <a:r>
              <a:rPr lang="el-GR" dirty="0" smtClean="0"/>
              <a:t>Η </a:t>
            </a:r>
            <a:r>
              <a:rPr lang="el-GR" dirty="0"/>
              <a:t>φύση της φροντίδας των μικρών παιδιών προϋποθέτει δέσμευση χρόνου, ενέργειας και προσπάθειας</a:t>
            </a:r>
            <a:endParaRPr lang="el-GR" dirty="0"/>
          </a:p>
        </p:txBody>
      </p:sp>
    </p:spTree>
    <p:extLst>
      <p:ext uri="{BB962C8B-B14F-4D97-AF65-F5344CB8AC3E}">
        <p14:creationId xmlns:p14="http://schemas.microsoft.com/office/powerpoint/2010/main" val="140773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err="1">
                <a:effectLst>
                  <a:outerShdw blurRad="38100" dist="38100" dir="2700000" algn="tl">
                    <a:srgbClr val="000000">
                      <a:alpha val="43137"/>
                    </a:srgbClr>
                  </a:outerShdw>
                </a:effectLst>
              </a:rPr>
              <a:t>Γονεϊκός</a:t>
            </a:r>
            <a:r>
              <a:rPr lang="el-GR" b="1" i="1" dirty="0">
                <a:effectLst>
                  <a:outerShdw blurRad="38100" dist="38100" dir="2700000" algn="tl">
                    <a:srgbClr val="000000">
                      <a:alpha val="43137"/>
                    </a:srgbClr>
                  </a:outerShdw>
                </a:effectLst>
              </a:rPr>
              <a:t> ρόλος</a:t>
            </a:r>
            <a:endParaRPr lang="el-GR"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85000" lnSpcReduction="20000"/>
          </a:bodyPr>
          <a:lstStyle/>
          <a:p>
            <a:pPr>
              <a:lnSpc>
                <a:spcPct val="150000"/>
              </a:lnSpc>
            </a:pPr>
            <a:r>
              <a:rPr lang="el-GR" dirty="0"/>
              <a:t>Η πιο σημαντική </a:t>
            </a:r>
            <a:r>
              <a:rPr lang="el-GR" dirty="0" smtClean="0"/>
              <a:t>ευθύνη</a:t>
            </a:r>
            <a:r>
              <a:rPr lang="en-US" dirty="0" smtClean="0"/>
              <a:t>,</a:t>
            </a:r>
            <a:r>
              <a:rPr lang="el-GR" dirty="0" smtClean="0"/>
              <a:t> </a:t>
            </a:r>
            <a:r>
              <a:rPr lang="el-GR" dirty="0"/>
              <a:t>που δύναται να αναλάβει ένας </a:t>
            </a:r>
            <a:r>
              <a:rPr lang="el-GR" dirty="0" smtClean="0"/>
              <a:t>άνθρωπος</a:t>
            </a:r>
            <a:r>
              <a:rPr lang="en-US" dirty="0" smtClean="0"/>
              <a:t>,</a:t>
            </a:r>
            <a:r>
              <a:rPr lang="el-GR" dirty="0" smtClean="0"/>
              <a:t> </a:t>
            </a:r>
            <a:r>
              <a:rPr lang="el-GR" dirty="0"/>
              <a:t>κατά τη διάρκεια της ζωής </a:t>
            </a:r>
            <a:r>
              <a:rPr lang="el-GR" dirty="0" smtClean="0"/>
              <a:t>του</a:t>
            </a:r>
            <a:r>
              <a:rPr lang="en-US" dirty="0" smtClean="0"/>
              <a:t>,</a:t>
            </a:r>
            <a:r>
              <a:rPr lang="el-GR" dirty="0" smtClean="0"/>
              <a:t> </a:t>
            </a:r>
            <a:r>
              <a:rPr lang="el-GR" dirty="0"/>
              <a:t>είναι αυτή που περιλαμβάνει το μεγάλωμα, την ανατροφή και τη </a:t>
            </a:r>
            <a:r>
              <a:rPr lang="el-GR" dirty="0" smtClean="0"/>
              <a:t>διαπαιδαγώγηση παιδιών</a:t>
            </a:r>
            <a:r>
              <a:rPr lang="en-US" dirty="0" smtClean="0"/>
              <a:t>, </a:t>
            </a:r>
            <a:r>
              <a:rPr lang="el-GR" dirty="0" smtClean="0"/>
              <a:t>βιολογικά δικών του ή μη. </a:t>
            </a:r>
            <a:endParaRPr lang="en-US" dirty="0" smtClean="0"/>
          </a:p>
          <a:p>
            <a:pPr>
              <a:lnSpc>
                <a:spcPct val="150000"/>
              </a:lnSpc>
            </a:pPr>
            <a:r>
              <a:rPr lang="el-GR" dirty="0" smtClean="0"/>
              <a:t>Η </a:t>
            </a:r>
            <a:r>
              <a:rPr lang="el-GR" dirty="0"/>
              <a:t>ευθύνη αυτή είναι αδιαπραγμάτευτη καθώς σχετίζεται με τις ζωές ανυπεράσπιστων, ειδικά στην αρχή, ατόμων. Ο γονέας καλείται να καλύψει μία σειρά αναγκών για να επιτελεί σωστά το γονικό του λειτούργημα. </a:t>
            </a:r>
            <a:endParaRPr lang="en-US" dirty="0" smtClean="0"/>
          </a:p>
          <a:p>
            <a:pPr>
              <a:lnSpc>
                <a:spcPct val="150000"/>
              </a:lnSpc>
            </a:pPr>
            <a:r>
              <a:rPr lang="el-GR" dirty="0" smtClean="0"/>
              <a:t>Για </a:t>
            </a:r>
            <a:r>
              <a:rPr lang="el-GR" dirty="0"/>
              <a:t>την εναργέστερη περιγραφή αυτών των αναγκών θεωρήθηκε σκόπιμο να χρησιμοποιηθεί ως </a:t>
            </a:r>
            <a:r>
              <a:rPr lang="el-GR" dirty="0" smtClean="0"/>
              <a:t>εργαλείο</a:t>
            </a:r>
            <a:r>
              <a:rPr lang="en-US" dirty="0" smtClean="0"/>
              <a:t>,</a:t>
            </a:r>
            <a:r>
              <a:rPr lang="el-GR" dirty="0" smtClean="0"/>
              <a:t> </a:t>
            </a:r>
            <a:r>
              <a:rPr lang="el-GR" dirty="0"/>
              <a:t>η πυραμίδα του </a:t>
            </a:r>
            <a:r>
              <a:rPr lang="el-GR" dirty="0" err="1"/>
              <a:t>Maslow</a:t>
            </a:r>
            <a:r>
              <a:rPr lang="el-GR" dirty="0"/>
              <a:t>.</a:t>
            </a:r>
          </a:p>
        </p:txBody>
      </p:sp>
    </p:spTree>
    <p:extLst>
      <p:ext uri="{BB962C8B-B14F-4D97-AF65-F5344CB8AC3E}">
        <p14:creationId xmlns:p14="http://schemas.microsoft.com/office/powerpoint/2010/main" val="8651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713278"/>
            <a:ext cx="10515600" cy="4351338"/>
          </a:xfrm>
        </p:spPr>
        <p:txBody>
          <a:bodyPr/>
          <a:lstStyle/>
          <a:p>
            <a:r>
              <a:rPr lang="el-GR" dirty="0"/>
              <a:t>O </a:t>
            </a:r>
            <a:r>
              <a:rPr lang="el-GR" dirty="0" err="1" smtClean="0"/>
              <a:t>Maslow</a:t>
            </a:r>
            <a:r>
              <a:rPr lang="el-GR" dirty="0" smtClean="0"/>
              <a:t>, </a:t>
            </a:r>
            <a:r>
              <a:rPr lang="el-GR" dirty="0"/>
              <a:t>το 1943 μέσα από πειράματα σε υγιείς </a:t>
            </a:r>
            <a:r>
              <a:rPr lang="el-GR" dirty="0" smtClean="0"/>
              <a:t>ανθρώπους, </a:t>
            </a:r>
            <a:r>
              <a:rPr lang="el-GR" dirty="0"/>
              <a:t>ιεράρχησε τις ανθρώπινες ανάγκες. </a:t>
            </a:r>
            <a:endParaRPr lang="el-GR" dirty="0" smtClean="0"/>
          </a:p>
          <a:p>
            <a:r>
              <a:rPr lang="el-GR" dirty="0" smtClean="0"/>
              <a:t>Οι </a:t>
            </a:r>
            <a:r>
              <a:rPr lang="el-GR" dirty="0"/>
              <a:t>ανάγκες απεικονίστηκαν σχηματικά σε μία πυραμίδα χωρισμένη σε οριζόντια επίπεδα, ως εξής:</a:t>
            </a:r>
          </a:p>
        </p:txBody>
      </p:sp>
      <p:pic>
        <p:nvPicPr>
          <p:cNvPr id="7" name="Picture 6"/>
          <p:cNvPicPr>
            <a:picLocks noChangeAspect="1"/>
          </p:cNvPicPr>
          <p:nvPr/>
        </p:nvPicPr>
        <p:blipFill>
          <a:blip r:embed="rId2"/>
          <a:stretch>
            <a:fillRect/>
          </a:stretch>
        </p:blipFill>
        <p:spPr>
          <a:xfrm>
            <a:off x="6390671" y="2459866"/>
            <a:ext cx="4200525" cy="4269212"/>
          </a:xfrm>
          <a:prstGeom prst="rect">
            <a:avLst/>
          </a:prstGeom>
        </p:spPr>
      </p:pic>
      <p:pic>
        <p:nvPicPr>
          <p:cNvPr id="9" name="Picture 8"/>
          <p:cNvPicPr>
            <a:picLocks noChangeAspect="1"/>
          </p:cNvPicPr>
          <p:nvPr/>
        </p:nvPicPr>
        <p:blipFill>
          <a:blip r:embed="rId3"/>
          <a:stretch>
            <a:fillRect/>
          </a:stretch>
        </p:blipFill>
        <p:spPr>
          <a:xfrm>
            <a:off x="1230201" y="2459866"/>
            <a:ext cx="4397867" cy="4069724"/>
          </a:xfrm>
          <a:prstGeom prst="rect">
            <a:avLst/>
          </a:prstGeom>
        </p:spPr>
      </p:pic>
    </p:spTree>
    <p:extLst>
      <p:ext uri="{BB962C8B-B14F-4D97-AF65-F5344CB8AC3E}">
        <p14:creationId xmlns:p14="http://schemas.microsoft.com/office/powerpoint/2010/main" val="990803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a:stretch>
            <a:fillRect/>
          </a:stretch>
        </p:blipFill>
        <p:spPr>
          <a:xfrm>
            <a:off x="2196585" y="2096081"/>
            <a:ext cx="7000339" cy="4351338"/>
          </a:xfrm>
          <a:prstGeom prst="rect">
            <a:avLst/>
          </a:prstGeom>
        </p:spPr>
      </p:pic>
    </p:spTree>
    <p:extLst>
      <p:ext uri="{BB962C8B-B14F-4D97-AF65-F5344CB8AC3E}">
        <p14:creationId xmlns:p14="http://schemas.microsoft.com/office/powerpoint/2010/main" val="3110644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1168803"/>
            <a:ext cx="10515600" cy="4351338"/>
          </a:xfrm>
        </p:spPr>
        <p:txBody>
          <a:bodyPr>
            <a:normAutofit fontScale="92500"/>
          </a:bodyPr>
          <a:lstStyle/>
          <a:p>
            <a:pPr>
              <a:lnSpc>
                <a:spcPct val="150000"/>
              </a:lnSpc>
            </a:pPr>
            <a:r>
              <a:rPr lang="el-GR" dirty="0"/>
              <a:t>Στο πρώτο και βασικότερο </a:t>
            </a:r>
            <a:r>
              <a:rPr lang="el-GR" dirty="0" smtClean="0"/>
              <a:t>επίπεδο, </a:t>
            </a:r>
            <a:r>
              <a:rPr lang="el-GR" dirty="0"/>
              <a:t>τοποθετήθηκαν οι βασικές ανάγκες (</a:t>
            </a:r>
            <a:r>
              <a:rPr lang="el-GR" dirty="0" err="1"/>
              <a:t>basic</a:t>
            </a:r>
            <a:r>
              <a:rPr lang="el-GR" dirty="0"/>
              <a:t>) και στα ανώτερα οι </a:t>
            </a:r>
            <a:r>
              <a:rPr lang="el-GR" dirty="0" err="1"/>
              <a:t>μετα</a:t>
            </a:r>
            <a:r>
              <a:rPr lang="el-GR" dirty="0"/>
              <a:t>-ανάγκες (</a:t>
            </a:r>
            <a:r>
              <a:rPr lang="el-GR" dirty="0" err="1" smtClean="0"/>
              <a:t>meta-needs</a:t>
            </a:r>
            <a:r>
              <a:rPr lang="el-GR" dirty="0"/>
              <a:t>). Σύμφωνα, λοιπόν, με αυτό το </a:t>
            </a:r>
            <a:r>
              <a:rPr lang="el-GR" dirty="0" smtClean="0"/>
              <a:t>σχήμα, </a:t>
            </a:r>
            <a:r>
              <a:rPr lang="el-GR" dirty="0"/>
              <a:t>οι γονείς είναι υποχρεωμένοι </a:t>
            </a:r>
            <a:r>
              <a:rPr lang="el-GR" dirty="0" smtClean="0"/>
              <a:t>καταρχήν, </a:t>
            </a:r>
            <a:r>
              <a:rPr lang="el-GR" dirty="0"/>
              <a:t>να καλύπτουν τις ανάγκες που εξασφαλίζουν την επιβίωση στο παιδί τους. </a:t>
            </a:r>
            <a:endParaRPr lang="el-GR" dirty="0" smtClean="0"/>
          </a:p>
          <a:p>
            <a:pPr>
              <a:lnSpc>
                <a:spcPct val="150000"/>
              </a:lnSpc>
            </a:pPr>
            <a:r>
              <a:rPr lang="el-GR" dirty="0" smtClean="0"/>
              <a:t>Αυτές </a:t>
            </a:r>
            <a:r>
              <a:rPr lang="el-GR" dirty="0"/>
              <a:t>περιλαμβάνουν την εξασφάλιση νερού, φαγητού, ενδυμάτων, θέρμανσης και ύπνου. </a:t>
            </a:r>
            <a:endParaRPr lang="el-GR" dirty="0"/>
          </a:p>
        </p:txBody>
      </p:sp>
    </p:spTree>
    <p:extLst>
      <p:ext uri="{BB962C8B-B14F-4D97-AF65-F5344CB8AC3E}">
        <p14:creationId xmlns:p14="http://schemas.microsoft.com/office/powerpoint/2010/main" val="5174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1220318"/>
            <a:ext cx="10515600" cy="4351338"/>
          </a:xfrm>
        </p:spPr>
        <p:txBody>
          <a:bodyPr/>
          <a:lstStyle/>
          <a:p>
            <a:pPr>
              <a:lnSpc>
                <a:spcPct val="150000"/>
              </a:lnSpc>
            </a:pPr>
            <a:r>
              <a:rPr lang="el-GR" dirty="0"/>
              <a:t>Σε δεύτερο επίπεδο βρίσκονται οι ανάγκες για ύπαρξη ασφάλειας και διακρίνονται σε αυτές που αφορούν τη φυσική ασφάλεια (π.χ. κατοικία) και σε εκείνες που αφορούν την οικονομική εξασφάλιση. </a:t>
            </a:r>
            <a:endParaRPr lang="el-GR" dirty="0" smtClean="0"/>
          </a:p>
          <a:p>
            <a:pPr>
              <a:lnSpc>
                <a:spcPct val="150000"/>
              </a:lnSpc>
            </a:pPr>
            <a:r>
              <a:rPr lang="el-GR" dirty="0" smtClean="0"/>
              <a:t>Με </a:t>
            </a:r>
            <a:r>
              <a:rPr lang="el-GR" dirty="0"/>
              <a:t>άλλα λόγια, ο γονέας καλείται να παρέχει στέγη στο παιδί του, αλλά και τους απαραίτητους οικονομικούς </a:t>
            </a:r>
            <a:r>
              <a:rPr lang="el-GR" dirty="0" smtClean="0"/>
              <a:t>πόρους, </a:t>
            </a:r>
            <a:r>
              <a:rPr lang="el-GR" dirty="0"/>
              <a:t>για την αξιοπρεπή διαβίωσή του αλλά και το μέλλον του. </a:t>
            </a:r>
            <a:endParaRPr lang="el-GR" dirty="0"/>
          </a:p>
        </p:txBody>
      </p:sp>
    </p:spTree>
    <p:extLst>
      <p:ext uri="{BB962C8B-B14F-4D97-AF65-F5344CB8AC3E}">
        <p14:creationId xmlns:p14="http://schemas.microsoft.com/office/powerpoint/2010/main" val="284592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1258955"/>
            <a:ext cx="10515600" cy="5013056"/>
          </a:xfrm>
        </p:spPr>
        <p:txBody>
          <a:bodyPr>
            <a:normAutofit/>
          </a:bodyPr>
          <a:lstStyle/>
          <a:p>
            <a:pPr>
              <a:lnSpc>
                <a:spcPct val="150000"/>
              </a:lnSpc>
            </a:pPr>
            <a:r>
              <a:rPr lang="el-GR" dirty="0"/>
              <a:t>Στο τρίτο επίπεδο τοποθετήθηκαν οι κοινωνικές ανάγκες. Οι ανάγκες αυτές σχετίζονται με την ενσωμάτωση και την ομαλή ένταξη του παιδιού στο κοινωνικό σύνολο, μέσα στο οποίο διαβιεί. </a:t>
            </a:r>
            <a:endParaRPr lang="el-GR" dirty="0" smtClean="0"/>
          </a:p>
          <a:p>
            <a:pPr>
              <a:lnSpc>
                <a:spcPct val="150000"/>
              </a:lnSpc>
            </a:pPr>
            <a:r>
              <a:rPr lang="el-GR" dirty="0" smtClean="0"/>
              <a:t>Ο </a:t>
            </a:r>
            <a:r>
              <a:rPr lang="el-GR" dirty="0"/>
              <a:t>γονέας οφείλει να δημιουργήσει ένα ενεργό μέλος της κοινωνίας δίνοντας στο παιδί του τις απαραίτητες ευκαιρίες για μόρφωση και εργασία. Κατά αυτόν τον τρόπο, του παρέχει την ευκαιρία να είναι αποδεκτό, παραγωγικό και </a:t>
            </a:r>
            <a:r>
              <a:rPr lang="el-GR" dirty="0" smtClean="0"/>
              <a:t>αυτοδύναμο, </a:t>
            </a:r>
            <a:r>
              <a:rPr lang="el-GR" dirty="0"/>
              <a:t>ως ενήλικας. </a:t>
            </a:r>
            <a:endParaRPr lang="el-GR" dirty="0"/>
          </a:p>
        </p:txBody>
      </p:sp>
    </p:spTree>
    <p:extLst>
      <p:ext uri="{BB962C8B-B14F-4D97-AF65-F5344CB8AC3E}">
        <p14:creationId xmlns:p14="http://schemas.microsoft.com/office/powerpoint/2010/main" val="31621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735169" y="375599"/>
            <a:ext cx="10515600" cy="5973685"/>
          </a:xfrm>
        </p:spPr>
        <p:txBody>
          <a:bodyPr>
            <a:normAutofit fontScale="92500" lnSpcReduction="10000"/>
          </a:bodyPr>
          <a:lstStyle/>
          <a:p>
            <a:pPr>
              <a:lnSpc>
                <a:spcPct val="160000"/>
              </a:lnSpc>
              <a:buFont typeface="Wingdings" panose="05000000000000000000" pitchFamily="2" charset="2"/>
              <a:buChar char="ü"/>
            </a:pPr>
            <a:r>
              <a:rPr lang="el-GR" dirty="0"/>
              <a:t>Μέσα στην πάροδο των ετών ο θεσμός της οικογένειας ως ένας ζωντανός οργανισμός διήλθε μέσα από βασικές αλλαγές χάνοντας, κατά αυτόν τον τρόπο, κάποια χαρακτηριστικά του και διατηρώντας άλλα. </a:t>
            </a:r>
            <a:endParaRPr lang="en-US" dirty="0" smtClean="0"/>
          </a:p>
          <a:p>
            <a:pPr>
              <a:lnSpc>
                <a:spcPct val="160000"/>
              </a:lnSpc>
              <a:buFont typeface="Wingdings" panose="05000000000000000000" pitchFamily="2" charset="2"/>
              <a:buChar char="ü"/>
            </a:pPr>
            <a:r>
              <a:rPr lang="el-GR" dirty="0" smtClean="0"/>
              <a:t>Η </a:t>
            </a:r>
            <a:r>
              <a:rPr lang="el-GR" dirty="0"/>
              <a:t>ελληνική παραδοσιακή αγροτική οικογένεια χαρακτηριζόταν από τον ισχυρό ρόλο του άνδρα-πατέρα, τη λεγόμενη «πατριαρχία», και την παράλληλη </a:t>
            </a:r>
            <a:r>
              <a:rPr lang="el-GR" dirty="0" err="1"/>
              <a:t>εγκαταβίωση</a:t>
            </a:r>
            <a:r>
              <a:rPr lang="el-GR" dirty="0"/>
              <a:t> διαφόρων γενεών μέσα στην οικογενειακή εστία. </a:t>
            </a:r>
            <a:endParaRPr lang="en-US" dirty="0" smtClean="0"/>
          </a:p>
          <a:p>
            <a:pPr>
              <a:lnSpc>
                <a:spcPct val="160000"/>
              </a:lnSpc>
              <a:buFont typeface="Wingdings" panose="05000000000000000000" pitchFamily="2" charset="2"/>
              <a:buChar char="ü"/>
            </a:pPr>
            <a:r>
              <a:rPr lang="el-GR" dirty="0" smtClean="0"/>
              <a:t>Στόχευε </a:t>
            </a:r>
            <a:r>
              <a:rPr lang="el-GR" dirty="0"/>
              <a:t>στη βιολογική και οικονομική επιβίωση της ευρείας οικογένειας που </a:t>
            </a:r>
            <a:r>
              <a:rPr lang="el-GR" dirty="0" err="1"/>
              <a:t>διεπόταν</a:t>
            </a:r>
            <a:r>
              <a:rPr lang="el-GR" dirty="0"/>
              <a:t> από αυστηρή ιεράρχηση του ρόλου των μελών της. </a:t>
            </a:r>
          </a:p>
        </p:txBody>
      </p:sp>
    </p:spTree>
    <p:extLst>
      <p:ext uri="{BB962C8B-B14F-4D97-AF65-F5344CB8AC3E}">
        <p14:creationId xmlns:p14="http://schemas.microsoft.com/office/powerpoint/2010/main" val="3910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1027906"/>
            <a:ext cx="10515600" cy="4870618"/>
          </a:xfrm>
        </p:spPr>
        <p:txBody>
          <a:bodyPr>
            <a:normAutofit/>
          </a:bodyPr>
          <a:lstStyle/>
          <a:p>
            <a:pPr marL="0" indent="0" algn="ctr">
              <a:lnSpc>
                <a:spcPct val="200000"/>
              </a:lnSpc>
              <a:buNone/>
            </a:pPr>
            <a:r>
              <a:rPr lang="el-GR" dirty="0"/>
              <a:t>«Οι δύο τελευταίες </a:t>
            </a:r>
            <a:r>
              <a:rPr lang="el-GR" dirty="0" smtClean="0"/>
              <a:t>βαθμίδες, </a:t>
            </a:r>
            <a:r>
              <a:rPr lang="el-GR" dirty="0"/>
              <a:t>αφορούν </a:t>
            </a:r>
            <a:r>
              <a:rPr lang="el-GR" dirty="0">
                <a:effectLst>
                  <a:outerShdw blurRad="38100" dist="38100" dir="2700000" algn="tl">
                    <a:srgbClr val="000000">
                      <a:alpha val="43137"/>
                    </a:srgbClr>
                  </a:outerShdw>
                </a:effectLst>
              </a:rPr>
              <a:t>ανώτερες ανάγκες</a:t>
            </a:r>
            <a:r>
              <a:rPr lang="el-GR" dirty="0"/>
              <a:t>, που ανάγονται </a:t>
            </a:r>
            <a:r>
              <a:rPr lang="el-GR" dirty="0">
                <a:effectLst>
                  <a:outerShdw blurRad="38100" dist="38100" dir="2700000" algn="tl">
                    <a:srgbClr val="000000">
                      <a:alpha val="43137"/>
                    </a:srgbClr>
                  </a:outerShdw>
                </a:effectLst>
              </a:rPr>
              <a:t>στο συναίσθημα </a:t>
            </a:r>
            <a:r>
              <a:rPr lang="el-GR" dirty="0"/>
              <a:t>και μάλιστα στο </a:t>
            </a:r>
            <a:r>
              <a:rPr lang="el-GR" dirty="0" err="1"/>
              <a:t>αυτοσυναίσθημα</a:t>
            </a:r>
            <a:r>
              <a:rPr lang="el-GR" dirty="0"/>
              <a:t> του ατόμου. Πρόκειται για τις ανάγκες αναγνώρισης της προσφοράς και της συμπεριφοράς του ατόμου, για την απαραίτητη </a:t>
            </a:r>
            <a:r>
              <a:rPr lang="el-GR" dirty="0" err="1"/>
              <a:t>αυτοεπιβεβαίωσή</a:t>
            </a:r>
            <a:r>
              <a:rPr lang="el-GR" dirty="0"/>
              <a:t> </a:t>
            </a:r>
            <a:r>
              <a:rPr lang="el-GR" dirty="0" smtClean="0"/>
              <a:t>του, </a:t>
            </a:r>
            <a:r>
              <a:rPr lang="el-GR" dirty="0"/>
              <a:t>μέσα από την εκτίμηση των </a:t>
            </a:r>
            <a:r>
              <a:rPr lang="el-GR" dirty="0" smtClean="0"/>
              <a:t>άλλων»</a:t>
            </a:r>
          </a:p>
          <a:p>
            <a:pPr marL="0" indent="0" algn="r">
              <a:buNone/>
            </a:pPr>
            <a:r>
              <a:rPr lang="el-GR" sz="1100" dirty="0"/>
              <a:t>Ε. </a:t>
            </a:r>
            <a:r>
              <a:rPr lang="el-GR" sz="1100" dirty="0" err="1"/>
              <a:t>Δραγάση</a:t>
            </a:r>
            <a:r>
              <a:rPr lang="el-GR" sz="1100" dirty="0"/>
              <a:t>-Σηφάκη, </a:t>
            </a:r>
            <a:r>
              <a:rPr lang="el-GR" sz="1100" i="1" dirty="0"/>
              <a:t>Σωστοί γονείς, ευτυχισμένα παιδιά, </a:t>
            </a:r>
            <a:r>
              <a:rPr lang="el-GR" sz="1100" dirty="0" err="1"/>
              <a:t>Εκδ</a:t>
            </a:r>
            <a:r>
              <a:rPr lang="el-GR" sz="1100" i="1" dirty="0"/>
              <a:t>. </a:t>
            </a:r>
            <a:r>
              <a:rPr lang="el-GR" sz="1100" dirty="0"/>
              <a:t>Καστανιώτη, Αθήνα 1999, σ. 56. </a:t>
            </a:r>
            <a:endParaRPr lang="el-GR" sz="1100" dirty="0"/>
          </a:p>
        </p:txBody>
      </p:sp>
    </p:spTree>
    <p:extLst>
      <p:ext uri="{BB962C8B-B14F-4D97-AF65-F5344CB8AC3E}">
        <p14:creationId xmlns:p14="http://schemas.microsoft.com/office/powerpoint/2010/main" val="3636119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615010"/>
            <a:ext cx="10515600" cy="5515333"/>
          </a:xfrm>
        </p:spPr>
        <p:txBody>
          <a:bodyPr>
            <a:normAutofit fontScale="92500" lnSpcReduction="10000"/>
          </a:bodyPr>
          <a:lstStyle/>
          <a:p>
            <a:pPr>
              <a:lnSpc>
                <a:spcPct val="150000"/>
              </a:lnSpc>
            </a:pPr>
            <a:r>
              <a:rPr lang="el-GR" dirty="0"/>
              <a:t>Ο γονέας καλείται να παρέχει αγάπη και συναισθηματική σταθερότητα στο παιδί του</a:t>
            </a:r>
            <a:r>
              <a:rPr lang="el-GR" dirty="0" smtClean="0"/>
              <a:t>.</a:t>
            </a:r>
          </a:p>
          <a:p>
            <a:pPr>
              <a:lnSpc>
                <a:spcPct val="150000"/>
              </a:lnSpc>
            </a:pPr>
            <a:r>
              <a:rPr lang="el-GR" dirty="0" smtClean="0"/>
              <a:t> </a:t>
            </a:r>
            <a:r>
              <a:rPr lang="el-GR" dirty="0"/>
              <a:t>Η άνευ όρων αποδοχή της μοναδικότητάς του από τον γονέα είναι </a:t>
            </a:r>
            <a:r>
              <a:rPr lang="el-GR" dirty="0" smtClean="0"/>
              <a:t>αυτή, </a:t>
            </a:r>
            <a:r>
              <a:rPr lang="el-GR" dirty="0"/>
              <a:t>που θα του δώσει </a:t>
            </a:r>
            <a:r>
              <a:rPr lang="el-GR" dirty="0" smtClean="0"/>
              <a:t>αργότερα, </a:t>
            </a:r>
            <a:r>
              <a:rPr lang="el-GR" dirty="0"/>
              <a:t>τη δυνατότητα να </a:t>
            </a:r>
            <a:r>
              <a:rPr lang="el-GR" dirty="0" err="1"/>
              <a:t>αλληλεπιδράσει</a:t>
            </a:r>
            <a:r>
              <a:rPr lang="el-GR" dirty="0"/>
              <a:t> συναισθηματικά με άλλους ανθρώπους, και να δημιουργήσει σχέσεις μαζί τους</a:t>
            </a:r>
            <a:r>
              <a:rPr lang="el-GR" dirty="0" smtClean="0"/>
              <a:t>.</a:t>
            </a:r>
          </a:p>
          <a:p>
            <a:pPr>
              <a:lnSpc>
                <a:spcPct val="150000"/>
              </a:lnSpc>
            </a:pPr>
            <a:r>
              <a:rPr lang="el-GR" dirty="0" smtClean="0"/>
              <a:t> </a:t>
            </a:r>
            <a:r>
              <a:rPr lang="el-GR" dirty="0"/>
              <a:t>Έτσι, το παιδί αρχίζει να αποκτά την αίσθηση της </a:t>
            </a:r>
            <a:r>
              <a:rPr lang="el-GR" dirty="0" err="1"/>
              <a:t>αυτοαξίας</a:t>
            </a:r>
            <a:r>
              <a:rPr lang="el-GR" dirty="0"/>
              <a:t> που του δίνει την πεποίθηση ότι αξίζει να αγαπηθεί, και τη συναισθηματική πλήρωση για να αγαπά και τους άλλους. </a:t>
            </a:r>
            <a:endParaRPr lang="el-GR" dirty="0"/>
          </a:p>
        </p:txBody>
      </p:sp>
    </p:spTree>
    <p:extLst>
      <p:ext uri="{BB962C8B-B14F-4D97-AF65-F5344CB8AC3E}">
        <p14:creationId xmlns:p14="http://schemas.microsoft.com/office/powerpoint/2010/main" val="6504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4729"/>
            <a:ext cx="10515600" cy="1325563"/>
          </a:xfrm>
        </p:spPr>
        <p:txBody>
          <a:bodyPr/>
          <a:lstStyle/>
          <a:p>
            <a:endParaRPr lang="el-GR"/>
          </a:p>
        </p:txBody>
      </p:sp>
      <p:sp>
        <p:nvSpPr>
          <p:cNvPr id="5" name="Content Placeholder 4"/>
          <p:cNvSpPr>
            <a:spLocks noGrp="1"/>
          </p:cNvSpPr>
          <p:nvPr>
            <p:ph idx="1"/>
          </p:nvPr>
        </p:nvSpPr>
        <p:spPr>
          <a:xfrm>
            <a:off x="838200" y="795315"/>
            <a:ext cx="10515600" cy="5489575"/>
          </a:xfrm>
        </p:spPr>
        <p:txBody>
          <a:bodyPr>
            <a:normAutofit fontScale="92500"/>
          </a:bodyPr>
          <a:lstStyle/>
          <a:p>
            <a:pPr>
              <a:lnSpc>
                <a:spcPct val="150000"/>
              </a:lnSpc>
            </a:pPr>
            <a:r>
              <a:rPr lang="el-GR" dirty="0"/>
              <a:t>Τέλος, το κορυφαίο επίπεδο αφορά στην κάλυψη αναγκών που σχετίζονται με την αυτοπραγμάτωση του ανθρώπου</a:t>
            </a:r>
            <a:r>
              <a:rPr lang="el-GR" dirty="0" smtClean="0"/>
              <a:t>.</a:t>
            </a:r>
          </a:p>
          <a:p>
            <a:pPr>
              <a:lnSpc>
                <a:spcPct val="150000"/>
              </a:lnSpc>
            </a:pPr>
            <a:r>
              <a:rPr lang="el-GR" dirty="0" smtClean="0"/>
              <a:t> </a:t>
            </a:r>
            <a:r>
              <a:rPr lang="el-GR" dirty="0"/>
              <a:t>Η αυτοπραγμάτωση προϋποθέτει τη διαμόρφωση μίας ολοκληρωμένης προσωπικότητας, που έχει σταθερούς στόχους για τη ζωή και αίσθηση για το αν είναι σε θέση να τους επιτύχει. </a:t>
            </a:r>
            <a:endParaRPr lang="el-GR" dirty="0" smtClean="0"/>
          </a:p>
          <a:p>
            <a:pPr>
              <a:lnSpc>
                <a:spcPct val="150000"/>
              </a:lnSpc>
            </a:pPr>
            <a:r>
              <a:rPr lang="el-GR" dirty="0" smtClean="0"/>
              <a:t>Η </a:t>
            </a:r>
            <a:r>
              <a:rPr lang="el-GR" dirty="0"/>
              <a:t>προσπάθεια για </a:t>
            </a:r>
            <a:r>
              <a:rPr lang="el-GR" dirty="0" smtClean="0"/>
              <a:t>τη </a:t>
            </a:r>
            <a:r>
              <a:rPr lang="el-GR" dirty="0"/>
              <a:t>διαμόρφωση μίας ολοκληρωμένης προσωπικότητας ξεκινά για τον γονέα </a:t>
            </a:r>
            <a:r>
              <a:rPr lang="el-GR" dirty="0" smtClean="0"/>
              <a:t>από </a:t>
            </a:r>
            <a:r>
              <a:rPr lang="el-GR" dirty="0"/>
              <a:t>τη βρεφική ηλικία του παιδιού, για να </a:t>
            </a:r>
            <a:r>
              <a:rPr lang="el-GR" dirty="0" err="1"/>
              <a:t>εκδιπλωθεί</a:t>
            </a:r>
            <a:r>
              <a:rPr lang="el-GR" dirty="0"/>
              <a:t> πλήρως στα επόμενα αναπτυξιακά στάδια. </a:t>
            </a:r>
            <a:endParaRPr lang="el-GR" dirty="0"/>
          </a:p>
        </p:txBody>
      </p:sp>
    </p:spTree>
    <p:extLst>
      <p:ext uri="{BB962C8B-B14F-4D97-AF65-F5344CB8AC3E}">
        <p14:creationId xmlns:p14="http://schemas.microsoft.com/office/powerpoint/2010/main" val="38059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666526"/>
            <a:ext cx="10515600" cy="5296391"/>
          </a:xfrm>
        </p:spPr>
        <p:txBody>
          <a:bodyPr>
            <a:normAutofit lnSpcReduction="10000"/>
          </a:bodyPr>
          <a:lstStyle/>
          <a:p>
            <a:pPr>
              <a:lnSpc>
                <a:spcPct val="150000"/>
              </a:lnSpc>
            </a:pPr>
            <a:r>
              <a:rPr lang="el-GR" dirty="0"/>
              <a:t>Το αμετάκλητο του </a:t>
            </a:r>
            <a:r>
              <a:rPr lang="el-GR" dirty="0" err="1"/>
              <a:t>γονεϊκού</a:t>
            </a:r>
            <a:r>
              <a:rPr lang="el-GR" dirty="0"/>
              <a:t> ρόλου συχνά προκαλεί άγχος σε μέλλοντες γονείς, που αναρωτιούνται αν θα μπορέσουν εφ’ όρου ζωής να σταθούν στο ύψος των περιστάσεων. </a:t>
            </a:r>
            <a:endParaRPr lang="el-GR" dirty="0" smtClean="0"/>
          </a:p>
          <a:p>
            <a:pPr>
              <a:lnSpc>
                <a:spcPct val="150000"/>
              </a:lnSpc>
            </a:pPr>
            <a:r>
              <a:rPr lang="el-GR" dirty="0" smtClean="0"/>
              <a:t>«</a:t>
            </a:r>
            <a:r>
              <a:rPr lang="el-GR" dirty="0"/>
              <a:t>Η έλλειψη ενός εμπειρικά και ερευνητικά βασισμένου </a:t>
            </a:r>
            <a:r>
              <a:rPr lang="el-GR" dirty="0" smtClean="0"/>
              <a:t>ορισμού, </a:t>
            </a:r>
            <a:r>
              <a:rPr lang="el-GR" dirty="0"/>
              <a:t>για τη γονική </a:t>
            </a:r>
            <a:r>
              <a:rPr lang="el-GR" dirty="0" smtClean="0"/>
              <a:t>επάρκεια, </a:t>
            </a:r>
            <a:r>
              <a:rPr lang="el-GR" dirty="0"/>
              <a:t>αποδεικνύει τη δυσκολία καθορισμού των ελάχιστων απαιτήσεων για την επαρκή ανταπόκριση στον </a:t>
            </a:r>
            <a:r>
              <a:rPr lang="el-GR" dirty="0" err="1"/>
              <a:t>γονεϊκό</a:t>
            </a:r>
            <a:r>
              <a:rPr lang="el-GR" dirty="0"/>
              <a:t> </a:t>
            </a:r>
            <a:r>
              <a:rPr lang="el-GR" dirty="0" smtClean="0"/>
              <a:t>ρόλο»</a:t>
            </a:r>
          </a:p>
          <a:p>
            <a:pPr marL="0" indent="0" algn="r">
              <a:buNone/>
            </a:pPr>
            <a:r>
              <a:rPr lang="en-US" dirty="0" smtClean="0"/>
              <a:t> </a:t>
            </a:r>
            <a:r>
              <a:rPr lang="en-US" sz="1100" dirty="0"/>
              <a:t>K. Budd, E. Felix, S. Sweet, A. Saul , R. Carleton, “Evaluating parents in child protection decisions: An innovative court-based clinic model”, </a:t>
            </a:r>
            <a:r>
              <a:rPr lang="en-US" sz="1100" i="1" dirty="0"/>
              <a:t>Professional Psychology: Research and Practice</a:t>
            </a:r>
            <a:r>
              <a:rPr lang="en-US" sz="1100" dirty="0"/>
              <a:t>, 37(6), (2006), σ. 667. </a:t>
            </a:r>
            <a:endParaRPr lang="el-GR" sz="1100" dirty="0"/>
          </a:p>
        </p:txBody>
      </p:sp>
    </p:spTree>
    <p:extLst>
      <p:ext uri="{BB962C8B-B14F-4D97-AF65-F5344CB8AC3E}">
        <p14:creationId xmlns:p14="http://schemas.microsoft.com/office/powerpoint/2010/main" val="31114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par>
                          <p:cTn id="12" fill="hold">
                            <p:stCondLst>
                              <p:cond delay="5000"/>
                            </p:stCondLst>
                            <p:childTnLst>
                              <p:par>
                                <p:cTn id="13" presetID="6" presetClass="entr" presetSubtype="16" fill="hold"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1361985"/>
            <a:ext cx="10515600" cy="4935783"/>
          </a:xfrm>
        </p:spPr>
        <p:txBody>
          <a:bodyPr>
            <a:normAutofit/>
          </a:bodyPr>
          <a:lstStyle/>
          <a:p>
            <a:pPr marL="0" indent="0">
              <a:lnSpc>
                <a:spcPct val="150000"/>
              </a:lnSpc>
              <a:buNone/>
            </a:pPr>
            <a:r>
              <a:rPr lang="el-GR" dirty="0" smtClean="0"/>
              <a:t>Η </a:t>
            </a:r>
            <a:r>
              <a:rPr lang="el-GR" dirty="0"/>
              <a:t>βιβλιογραφία προσφέρει κάποιες κατευθυντήριες γραμμές σχετικά με τα χαρακτηριστικά της αποδεκτής </a:t>
            </a:r>
            <a:r>
              <a:rPr lang="el-GR" dirty="0" err="1"/>
              <a:t>γονεϊκής</a:t>
            </a:r>
            <a:r>
              <a:rPr lang="el-GR" dirty="0"/>
              <a:t> συμπεριφοράς, όπως είναι η παροχή βασικής φροντίδας, η ασφάλεια, η θετική συναισθηματική έκφραση και ζεστασιά, η παροχή κατάλληλων ερεθισμάτων, η σταθερότητα και η </a:t>
            </a:r>
            <a:r>
              <a:rPr lang="el-GR" dirty="0" err="1"/>
              <a:t>προβλεψιμότητα</a:t>
            </a:r>
            <a:r>
              <a:rPr lang="el-GR" dirty="0"/>
              <a:t>, η καθοδήγηση και η </a:t>
            </a:r>
            <a:r>
              <a:rPr lang="el-GR" dirty="0" smtClean="0"/>
              <a:t>οριοθέτηση.</a:t>
            </a:r>
          </a:p>
          <a:p>
            <a:pPr marL="0" indent="0" algn="r">
              <a:buNone/>
            </a:pPr>
            <a:r>
              <a:rPr lang="en-US" dirty="0" smtClean="0"/>
              <a:t> </a:t>
            </a:r>
            <a:r>
              <a:rPr lang="en-US" sz="1100" dirty="0"/>
              <a:t>D. Hurley, D. </a:t>
            </a:r>
            <a:r>
              <a:rPr lang="en-US" sz="1100" dirty="0" err="1"/>
              <a:t>Chiodo</a:t>
            </a:r>
            <a:r>
              <a:rPr lang="en-US" sz="1100" dirty="0"/>
              <a:t>, A. </a:t>
            </a:r>
            <a:r>
              <a:rPr lang="en-US" sz="1100" dirty="0" err="1"/>
              <a:t>Leschied</a:t>
            </a:r>
            <a:r>
              <a:rPr lang="en-US" sz="1100" dirty="0"/>
              <a:t>, P. Whitehead, “Correlates of a measure of parenting capacity with parent and child characteristics in a child welfare sample”, </a:t>
            </a:r>
            <a:r>
              <a:rPr lang="en-US" sz="1100" i="1" dirty="0"/>
              <a:t>Research Project Report</a:t>
            </a:r>
            <a:r>
              <a:rPr lang="en-US" sz="1100" dirty="0"/>
              <a:t>, University of Western Ontario, Canada 2003, σ. 3. </a:t>
            </a:r>
            <a:endParaRPr lang="el-GR" sz="1100" dirty="0"/>
          </a:p>
        </p:txBody>
      </p:sp>
    </p:spTree>
    <p:extLst>
      <p:ext uri="{BB962C8B-B14F-4D97-AF65-F5344CB8AC3E}">
        <p14:creationId xmlns:p14="http://schemas.microsoft.com/office/powerpoint/2010/main" val="15331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p:txBody>
          <a:bodyPr/>
          <a:lstStyle/>
          <a:p>
            <a:pPr algn="ctr">
              <a:lnSpc>
                <a:spcPct val="200000"/>
              </a:lnSpc>
            </a:pPr>
            <a:r>
              <a:rPr lang="el-GR" dirty="0"/>
              <a:t>Η </a:t>
            </a:r>
            <a:r>
              <a:rPr lang="el-GR" dirty="0" err="1" smtClean="0"/>
              <a:t>γονεϊκότητα</a:t>
            </a:r>
            <a:r>
              <a:rPr lang="el-GR" dirty="0" smtClean="0"/>
              <a:t> </a:t>
            </a:r>
            <a:r>
              <a:rPr lang="el-GR" dirty="0"/>
              <a:t>φέρνει στο προσκήνιο τις σχέσεις με τους γονείς, οι οποίες συνειδητά ή </a:t>
            </a:r>
            <a:r>
              <a:rPr lang="el-GR" dirty="0" smtClean="0"/>
              <a:t>ασυνείδητα, </a:t>
            </a:r>
            <a:r>
              <a:rPr lang="el-GR" dirty="0"/>
              <a:t>κάνουν τον νέο γονέα να υιοθετεί ή να απορρίπτει συμπεριφορές και πρακτικές τις οποίες δέχθηκε από τους δικούς του γονείς. </a:t>
            </a:r>
            <a:endParaRPr lang="el-GR" dirty="0"/>
          </a:p>
        </p:txBody>
      </p:sp>
    </p:spTree>
    <p:extLst>
      <p:ext uri="{BB962C8B-B14F-4D97-AF65-F5344CB8AC3E}">
        <p14:creationId xmlns:p14="http://schemas.microsoft.com/office/powerpoint/2010/main" val="958708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p:txBody>
          <a:bodyPr/>
          <a:lstStyle/>
          <a:p>
            <a:pPr>
              <a:lnSpc>
                <a:spcPct val="150000"/>
              </a:lnSpc>
              <a:buFont typeface="Wingdings" panose="05000000000000000000" pitchFamily="2" charset="2"/>
              <a:buChar char="ü"/>
            </a:pPr>
            <a:r>
              <a:rPr lang="el-GR" dirty="0" smtClean="0"/>
              <a:t>Η </a:t>
            </a:r>
            <a:r>
              <a:rPr lang="el-GR" dirty="0"/>
              <a:t>ικανότητα που έχουν οι γονείς να προσφέρουν στοργή και φροντίδα στο </a:t>
            </a:r>
            <a:r>
              <a:rPr lang="el-GR" dirty="0" smtClean="0"/>
              <a:t>παιδί, </a:t>
            </a:r>
            <a:r>
              <a:rPr lang="el-GR" dirty="0"/>
              <a:t>έχει σχέση με την ποιότητα φροντίδας που είχαν οι </a:t>
            </a:r>
            <a:r>
              <a:rPr lang="el-GR" dirty="0" smtClean="0"/>
              <a:t>ίδιοι, </a:t>
            </a:r>
            <a:r>
              <a:rPr lang="el-GR" dirty="0"/>
              <a:t>στη βρεφονηπιακή ηλικία. </a:t>
            </a:r>
            <a:endParaRPr lang="el-GR" dirty="0" smtClean="0"/>
          </a:p>
          <a:p>
            <a:pPr>
              <a:lnSpc>
                <a:spcPct val="150000"/>
              </a:lnSpc>
              <a:buFont typeface="Wingdings" panose="05000000000000000000" pitchFamily="2" charset="2"/>
              <a:buChar char="ü"/>
            </a:pPr>
            <a:r>
              <a:rPr lang="el-GR" dirty="0" smtClean="0"/>
              <a:t>Αν </a:t>
            </a:r>
            <a:r>
              <a:rPr lang="el-GR" dirty="0"/>
              <a:t>οι ανάγκες τους </a:t>
            </a:r>
            <a:r>
              <a:rPr lang="el-GR" dirty="0" smtClean="0"/>
              <a:t>τότε, </a:t>
            </a:r>
            <a:r>
              <a:rPr lang="el-GR" dirty="0"/>
              <a:t>αντιμετωπίστηκαν με συνέπεια και δεν είχαν εμπειρίες διαρκούς αποστέρησης και οργής, τότε πιθανότατα μπορούν να ικανοποιήσουν το δικό τους </a:t>
            </a:r>
            <a:r>
              <a:rPr lang="el-GR" dirty="0" smtClean="0"/>
              <a:t>παιδί, </a:t>
            </a:r>
            <a:r>
              <a:rPr lang="el-GR" dirty="0"/>
              <a:t>με </a:t>
            </a:r>
            <a:r>
              <a:rPr lang="el-GR" dirty="0" smtClean="0"/>
              <a:t>επάρκεια.</a:t>
            </a:r>
            <a:endParaRPr lang="el-GR" dirty="0"/>
          </a:p>
        </p:txBody>
      </p:sp>
    </p:spTree>
    <p:extLst>
      <p:ext uri="{BB962C8B-B14F-4D97-AF65-F5344CB8AC3E}">
        <p14:creationId xmlns:p14="http://schemas.microsoft.com/office/powerpoint/2010/main" val="6492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effectLst>
                  <a:outerShdw blurRad="38100" dist="38100" dir="2700000" algn="tl">
                    <a:srgbClr val="000000">
                      <a:alpha val="43137"/>
                    </a:srgbClr>
                  </a:outerShdw>
                </a:effectLst>
              </a:rPr>
              <a:t>To be continued…..</a:t>
            </a:r>
            <a:endParaRPr lang="el-GR" b="1" dirty="0">
              <a:solidFill>
                <a:srgbClr val="7030A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838200" y="3219717"/>
            <a:ext cx="10515600" cy="2957245"/>
          </a:xfrm>
        </p:spPr>
        <p:txBody>
          <a:bodyPr>
            <a:normAutofit/>
          </a:bodyPr>
          <a:lstStyle/>
          <a:p>
            <a:pPr marL="0" indent="0" algn="ctr">
              <a:buNone/>
            </a:pPr>
            <a:r>
              <a:rPr lang="el-GR" sz="5400" b="1" dirty="0" smtClean="0">
                <a:solidFill>
                  <a:srgbClr val="7030A0"/>
                </a:solidFill>
              </a:rPr>
              <a:t>Ευχαριστώ για την προσοχή σας!</a:t>
            </a:r>
            <a:endParaRPr lang="el-GR" sz="5400" b="1" dirty="0">
              <a:solidFill>
                <a:srgbClr val="7030A0"/>
              </a:solidFill>
            </a:endParaRPr>
          </a:p>
        </p:txBody>
      </p:sp>
    </p:spTree>
    <p:extLst>
      <p:ext uri="{BB962C8B-B14F-4D97-AF65-F5344CB8AC3E}">
        <p14:creationId xmlns:p14="http://schemas.microsoft.com/office/powerpoint/2010/main" val="200556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err="1" smtClean="0">
                <a:effectLst>
                  <a:outerShdw blurRad="38100" dist="38100" dir="2700000" algn="tl">
                    <a:srgbClr val="000000">
                      <a:alpha val="43137"/>
                    </a:srgbClr>
                  </a:outerShdw>
                </a:effectLst>
              </a:rPr>
              <a:t>Πολυπυρηνική</a:t>
            </a:r>
            <a:r>
              <a:rPr lang="el-GR" b="1" i="1" dirty="0" smtClean="0">
                <a:effectLst>
                  <a:outerShdw blurRad="38100" dist="38100" dir="2700000" algn="tl">
                    <a:srgbClr val="000000">
                      <a:alpha val="43137"/>
                    </a:srgbClr>
                  </a:outerShdw>
                </a:effectLst>
              </a:rPr>
              <a:t> οικογένεια</a:t>
            </a:r>
            <a:endParaRPr lang="el-GR"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4"/>
            <a:ext cx="10515600" cy="4935783"/>
          </a:xfrm>
        </p:spPr>
        <p:txBody>
          <a:bodyPr>
            <a:normAutofit/>
          </a:bodyPr>
          <a:lstStyle/>
          <a:p>
            <a:pPr lvl="0"/>
            <a:r>
              <a:rPr lang="el-GR" dirty="0" smtClean="0"/>
              <a:t> </a:t>
            </a:r>
            <a:r>
              <a:rPr lang="el-GR" dirty="0"/>
              <a:t>Η </a:t>
            </a:r>
            <a:r>
              <a:rPr lang="el-GR" dirty="0" err="1"/>
              <a:t>πολυπυρηνική</a:t>
            </a:r>
            <a:r>
              <a:rPr lang="el-GR" dirty="0"/>
              <a:t> οικογένεια απαντάται σε πολλές περιοχές του </a:t>
            </a:r>
            <a:r>
              <a:rPr lang="el-GR" dirty="0" smtClean="0"/>
              <a:t>κόσμου </a:t>
            </a:r>
            <a:r>
              <a:rPr lang="el-GR" dirty="0"/>
              <a:t>(</a:t>
            </a:r>
            <a:r>
              <a:rPr lang="el-GR" dirty="0">
                <a:hlinkClick r:id="rId2" tooltip="Ινδίες"/>
              </a:rPr>
              <a:t>Ινδίες</a:t>
            </a:r>
            <a:r>
              <a:rPr lang="el-GR" dirty="0"/>
              <a:t>, </a:t>
            </a:r>
            <a:r>
              <a:rPr lang="el-GR" dirty="0">
                <a:hlinkClick r:id="rId3" tooltip="Κίνα"/>
              </a:rPr>
              <a:t>Κίνα</a:t>
            </a:r>
            <a:r>
              <a:rPr lang="el-GR" dirty="0"/>
              <a:t>) και ιδιαίτερα στα </a:t>
            </a:r>
            <a:r>
              <a:rPr lang="el-GR" dirty="0">
                <a:hlinkClick r:id="rId4" tooltip="Βαλκάνια"/>
              </a:rPr>
              <a:t>Βαλκάνια</a:t>
            </a:r>
            <a:r>
              <a:rPr lang="el-GR" dirty="0"/>
              <a:t>, καθώς και στην </a:t>
            </a:r>
            <a:r>
              <a:rPr lang="el-GR" dirty="0" smtClean="0"/>
              <a:t>Ελλάδα, </a:t>
            </a:r>
            <a:r>
              <a:rPr lang="el-GR" dirty="0"/>
              <a:t>ως τα μέσα του 20ου αιώνα</a:t>
            </a:r>
            <a:r>
              <a:rPr lang="el-GR" dirty="0" smtClean="0"/>
              <a:t>.</a:t>
            </a:r>
          </a:p>
          <a:p>
            <a:pPr lvl="0"/>
            <a:r>
              <a:rPr lang="el-GR" dirty="0" smtClean="0"/>
              <a:t> </a:t>
            </a:r>
            <a:r>
              <a:rPr lang="el-GR" dirty="0"/>
              <a:t>Η οικογένεια αυτή ονομάζεται και σύνθετη ή </a:t>
            </a:r>
            <a:r>
              <a:rPr lang="el-GR" dirty="0" err="1"/>
              <a:t>πολυεστιακή</a:t>
            </a:r>
            <a:r>
              <a:rPr lang="el-GR" dirty="0"/>
              <a:t> οικογένεια ή οικιακή κοινότητα. Ήταν διαδεδομένη ως τα μέσα του 20 αιώνα σε μεγάλη έκταση της ηπειρωτικής Ελλάδας σε ορεινές, ημιορεινές αλλά και πεδινές περιοχές. </a:t>
            </a:r>
            <a:endParaRPr lang="el-GR" dirty="0" smtClean="0"/>
          </a:p>
          <a:p>
            <a:pPr lvl="0"/>
            <a:r>
              <a:rPr lang="el-GR" dirty="0" smtClean="0"/>
              <a:t>Απουσίαζε </a:t>
            </a:r>
            <a:r>
              <a:rPr lang="el-GR" dirty="0"/>
              <a:t>από τα νησιά του </a:t>
            </a:r>
            <a:r>
              <a:rPr lang="el-GR" dirty="0">
                <a:hlinkClick r:id="rId5" tooltip="Αιγαίο"/>
              </a:rPr>
              <a:t>Αιγαίου</a:t>
            </a:r>
            <a:r>
              <a:rPr lang="el-GR" dirty="0"/>
              <a:t>, ενώ υπήρχε σε μικρότερο ή μεγαλύτερο βαθμό σε ορισμένα νησιά της </a:t>
            </a:r>
            <a:r>
              <a:rPr lang="el-GR" dirty="0">
                <a:hlinkClick r:id="rId6" tooltip="Επτάνησα"/>
              </a:rPr>
              <a:t>Επτανήσου</a:t>
            </a:r>
            <a:r>
              <a:rPr lang="el-GR" dirty="0"/>
              <a:t>, ενδεχομένως λόγω </a:t>
            </a:r>
            <a:r>
              <a:rPr lang="el-GR" dirty="0">
                <a:hlinkClick r:id="rId7" tooltip="Μετανάστευση"/>
              </a:rPr>
              <a:t>μετανάστευσης</a:t>
            </a:r>
            <a:r>
              <a:rPr lang="el-GR" dirty="0"/>
              <a:t> τους τελευταίους αιώνες από την ηπειρωτική Ελλάδα.</a:t>
            </a:r>
          </a:p>
          <a:p>
            <a:endParaRPr lang="el-GR" dirty="0"/>
          </a:p>
        </p:txBody>
      </p:sp>
      <p:pic>
        <p:nvPicPr>
          <p:cNvPr id="6" name="Picture 5"/>
          <p:cNvPicPr>
            <a:picLocks noChangeAspect="1"/>
          </p:cNvPicPr>
          <p:nvPr/>
        </p:nvPicPr>
        <p:blipFill>
          <a:blip r:embed="rId8"/>
          <a:stretch>
            <a:fillRect/>
          </a:stretch>
        </p:blipFill>
        <p:spPr>
          <a:xfrm>
            <a:off x="9367637" y="15874"/>
            <a:ext cx="2695575" cy="1809749"/>
          </a:xfrm>
          <a:prstGeom prst="rect">
            <a:avLst/>
          </a:prstGeom>
        </p:spPr>
      </p:pic>
      <p:pic>
        <p:nvPicPr>
          <p:cNvPr id="7" name="Picture 6"/>
          <p:cNvPicPr>
            <a:picLocks noChangeAspect="1"/>
          </p:cNvPicPr>
          <p:nvPr/>
        </p:nvPicPr>
        <p:blipFill>
          <a:blip r:embed="rId9"/>
          <a:stretch>
            <a:fillRect/>
          </a:stretch>
        </p:blipFill>
        <p:spPr>
          <a:xfrm>
            <a:off x="0" y="15875"/>
            <a:ext cx="2949262" cy="1809748"/>
          </a:xfrm>
          <a:prstGeom prst="rect">
            <a:avLst/>
          </a:prstGeom>
        </p:spPr>
      </p:pic>
      <p:pic>
        <p:nvPicPr>
          <p:cNvPr id="8" name="Picture 7"/>
          <p:cNvPicPr>
            <a:picLocks noChangeAspect="1"/>
          </p:cNvPicPr>
          <p:nvPr/>
        </p:nvPicPr>
        <p:blipFill>
          <a:blip r:embed="rId10"/>
          <a:stretch>
            <a:fillRect/>
          </a:stretch>
        </p:blipFill>
        <p:spPr>
          <a:xfrm>
            <a:off x="9686925" y="2849450"/>
            <a:ext cx="2505075" cy="1828800"/>
          </a:xfrm>
          <a:prstGeom prst="rect">
            <a:avLst/>
          </a:prstGeom>
        </p:spPr>
      </p:pic>
    </p:spTree>
    <p:extLst>
      <p:ext uri="{BB962C8B-B14F-4D97-AF65-F5344CB8AC3E}">
        <p14:creationId xmlns:p14="http://schemas.microsoft.com/office/powerpoint/2010/main" val="9764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838200" y="365125"/>
            <a:ext cx="10515600" cy="6138706"/>
          </a:xfrm>
        </p:spPr>
        <p:txBody>
          <a:bodyPr>
            <a:normAutofit lnSpcReduction="10000"/>
          </a:bodyPr>
          <a:lstStyle/>
          <a:p>
            <a:pPr lvl="0"/>
            <a:r>
              <a:rPr lang="el-GR" dirty="0"/>
              <a:t>Η </a:t>
            </a:r>
            <a:r>
              <a:rPr lang="el-GR" b="1" dirty="0" err="1"/>
              <a:t>πατροπλευρική</a:t>
            </a:r>
            <a:r>
              <a:rPr lang="el-GR" b="1" dirty="0"/>
              <a:t> </a:t>
            </a:r>
            <a:r>
              <a:rPr lang="el-GR" b="1" dirty="0" err="1"/>
              <a:t>πολυπυρηνική</a:t>
            </a:r>
            <a:r>
              <a:rPr lang="el-GR" b="1" dirty="0"/>
              <a:t> οικογένεια</a:t>
            </a:r>
            <a:r>
              <a:rPr lang="el-GR" dirty="0"/>
              <a:t>: Η οικογένεια αυτού του τύπου είναι γνωστή και ως μεγάλη πατριαρχική οικογένεια. </a:t>
            </a:r>
            <a:endParaRPr lang="el-GR" dirty="0" smtClean="0"/>
          </a:p>
          <a:p>
            <a:pPr lvl="0"/>
            <a:r>
              <a:rPr lang="el-GR" dirty="0" smtClean="0"/>
              <a:t>Ο </a:t>
            </a:r>
            <a:r>
              <a:rPr lang="el-GR" dirty="0"/>
              <a:t>όρος πατριαρχική όμως δηλώνει περισσότερο την αυξημένη εξουσία του πατέρα (</a:t>
            </a:r>
            <a:r>
              <a:rPr lang="el-GR" i="1" dirty="0" err="1"/>
              <a:t>patria</a:t>
            </a:r>
            <a:r>
              <a:rPr lang="el-GR" i="1" dirty="0"/>
              <a:t> </a:t>
            </a:r>
            <a:r>
              <a:rPr lang="el-GR" i="1" dirty="0" err="1"/>
              <a:t>potestas</a:t>
            </a:r>
            <a:r>
              <a:rPr lang="el-GR" dirty="0"/>
              <a:t>), παρά τη δομή και τη μορφή της. </a:t>
            </a:r>
            <a:endParaRPr lang="el-GR" dirty="0" smtClean="0"/>
          </a:p>
          <a:p>
            <a:pPr lvl="0"/>
            <a:r>
              <a:rPr lang="el-GR" dirty="0" smtClean="0"/>
              <a:t>Αποκαλείται </a:t>
            </a:r>
            <a:r>
              <a:rPr lang="el-GR" dirty="0" err="1"/>
              <a:t>πατροπλευρική</a:t>
            </a:r>
            <a:r>
              <a:rPr lang="el-GR" dirty="0"/>
              <a:t>, </a:t>
            </a:r>
            <a:r>
              <a:rPr lang="el-GR" dirty="0" smtClean="0"/>
              <a:t>γιατί </a:t>
            </a:r>
            <a:r>
              <a:rPr lang="el-GR" dirty="0"/>
              <a:t>από άποψη δομής και μορφής οι συγγενείς μέσα σε αυτήν </a:t>
            </a:r>
            <a:r>
              <a:rPr lang="el-GR" dirty="0" smtClean="0"/>
              <a:t>συνδέονται</a:t>
            </a:r>
            <a:r>
              <a:rPr lang="en-US" dirty="0" smtClean="0"/>
              <a:t>,</a:t>
            </a:r>
            <a:r>
              <a:rPr lang="el-GR" dirty="0" smtClean="0"/>
              <a:t> </a:t>
            </a:r>
            <a:r>
              <a:rPr lang="el-GR" i="1" dirty="0"/>
              <a:t>μέσω ανδρών</a:t>
            </a:r>
            <a:r>
              <a:rPr lang="el-GR" dirty="0"/>
              <a:t>. </a:t>
            </a:r>
            <a:endParaRPr lang="el-GR" dirty="0" smtClean="0"/>
          </a:p>
          <a:p>
            <a:pPr lvl="0"/>
            <a:r>
              <a:rPr lang="el-GR" dirty="0" smtClean="0"/>
              <a:t>Η </a:t>
            </a:r>
            <a:r>
              <a:rPr lang="el-GR" dirty="0" err="1"/>
              <a:t>πατροπλευρική</a:t>
            </a:r>
            <a:r>
              <a:rPr lang="el-GR" dirty="0"/>
              <a:t> </a:t>
            </a:r>
            <a:r>
              <a:rPr lang="el-GR" dirty="0" err="1"/>
              <a:t>πολυπυρηνική</a:t>
            </a:r>
            <a:r>
              <a:rPr lang="el-GR" dirty="0"/>
              <a:t> οικογένεια στηρίζεται στην </a:t>
            </a:r>
            <a:r>
              <a:rPr lang="el-GR" dirty="0">
                <a:hlinkClick r:id="rId2" tooltip="Αρχή της πατροτοπικότητας (δεν έχει γραφτεί ακόμα)"/>
              </a:rPr>
              <a:t>αρχή της </a:t>
            </a:r>
            <a:r>
              <a:rPr lang="el-GR" dirty="0" err="1">
                <a:hlinkClick r:id="rId2" tooltip="Αρχή της πατροτοπικότητας (δεν έχει γραφτεί ακόμα)"/>
              </a:rPr>
              <a:t>πατροτοπικότητας</a:t>
            </a:r>
            <a:r>
              <a:rPr lang="el-GR" dirty="0"/>
              <a:t>, δηλαδή στην αρχή σύμφωνα με την οποία η νύφη έρχεται και εγκαθίσταται στο σπίτι του πεθερού</a:t>
            </a:r>
            <a:r>
              <a:rPr lang="el-GR" dirty="0" smtClean="0"/>
              <a:t>.</a:t>
            </a:r>
          </a:p>
          <a:p>
            <a:pPr lvl="0"/>
            <a:r>
              <a:rPr lang="el-GR" dirty="0" smtClean="0"/>
              <a:t> </a:t>
            </a:r>
            <a:r>
              <a:rPr lang="el-GR" dirty="0"/>
              <a:t>Με αυτόν τον τρόπο μια </a:t>
            </a:r>
            <a:r>
              <a:rPr lang="el-GR" dirty="0" err="1"/>
              <a:t>πατροπλευρική</a:t>
            </a:r>
            <a:r>
              <a:rPr lang="el-GR" dirty="0"/>
              <a:t> </a:t>
            </a:r>
            <a:r>
              <a:rPr lang="el-GR" dirty="0" err="1"/>
              <a:t>πολυπυρηνική</a:t>
            </a:r>
            <a:r>
              <a:rPr lang="el-GR" dirty="0"/>
              <a:t> οικογένεια αποτελείται από τους αδερφούς, τις </a:t>
            </a:r>
            <a:r>
              <a:rPr lang="el-GR" dirty="0" err="1"/>
              <a:t>συνυφάδες</a:t>
            </a:r>
            <a:r>
              <a:rPr lang="el-GR" dirty="0"/>
              <a:t> και τους γονείς. Όταν όμως οι γονείς αποβιώσουν και οι αδερφοί συνεχίζουν να παραμένουν μαζί, τότε η </a:t>
            </a:r>
            <a:r>
              <a:rPr lang="el-GR" dirty="0" err="1"/>
              <a:t>πολυπυρηνική</a:t>
            </a:r>
            <a:r>
              <a:rPr lang="el-GR" dirty="0"/>
              <a:t> οικογένεια ονομάζεται «αδερφική».</a:t>
            </a:r>
          </a:p>
          <a:p>
            <a:endParaRPr lang="el-GR" dirty="0"/>
          </a:p>
        </p:txBody>
      </p:sp>
    </p:spTree>
    <p:extLst>
      <p:ext uri="{BB962C8B-B14F-4D97-AF65-F5344CB8AC3E}">
        <p14:creationId xmlns:p14="http://schemas.microsoft.com/office/powerpoint/2010/main" val="34804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nSpc>
                <a:spcPct val="150000"/>
              </a:lnSpc>
            </a:pPr>
            <a:r>
              <a:rPr lang="el-GR" dirty="0"/>
              <a:t>Η </a:t>
            </a:r>
            <a:r>
              <a:rPr lang="el-GR" dirty="0" err="1"/>
              <a:t>πατροπλευρική</a:t>
            </a:r>
            <a:r>
              <a:rPr lang="el-GR" dirty="0"/>
              <a:t>/αδερφική </a:t>
            </a:r>
            <a:r>
              <a:rPr lang="el-GR" dirty="0" err="1"/>
              <a:t>πολυπυρηνική</a:t>
            </a:r>
            <a:r>
              <a:rPr lang="el-GR" dirty="0"/>
              <a:t> οικογένεια ήταν διαδεδομένη κυρίως στις ορεινές, ημιορεινές ακόμη και πεδινές περιοχές της χώρας, όπου υπήρχε μεγάλη </a:t>
            </a:r>
            <a:r>
              <a:rPr lang="el-GR" dirty="0" smtClean="0">
                <a:hlinkClick r:id="rId2" tooltip="Κτηνοτροφία"/>
              </a:rPr>
              <a:t>κτηνοτροφία</a:t>
            </a:r>
            <a:r>
              <a:rPr lang="en-US" dirty="0" smtClean="0"/>
              <a:t> </a:t>
            </a:r>
            <a:r>
              <a:rPr lang="el-GR" dirty="0" smtClean="0"/>
              <a:t>αλλά </a:t>
            </a:r>
            <a:r>
              <a:rPr lang="el-GR" dirty="0"/>
              <a:t>και </a:t>
            </a:r>
            <a:r>
              <a:rPr lang="el-GR" dirty="0" err="1"/>
              <a:t>εκτατική</a:t>
            </a:r>
            <a:r>
              <a:rPr lang="el-GR" dirty="0"/>
              <a:t> </a:t>
            </a:r>
            <a:r>
              <a:rPr lang="el-GR" dirty="0">
                <a:hlinkClick r:id="rId3" tooltip="Καλλιέργεια (δεν έχει γραφτεί ακόμα)"/>
              </a:rPr>
              <a:t>καλλιέργεια</a:t>
            </a:r>
            <a:r>
              <a:rPr lang="el-GR" dirty="0"/>
              <a:t> δημητριακών (π.χ. </a:t>
            </a:r>
            <a:r>
              <a:rPr lang="el-GR" dirty="0" smtClean="0"/>
              <a:t>στους κτηνοτρόφους</a:t>
            </a:r>
            <a:r>
              <a:rPr lang="el-GR" dirty="0"/>
              <a:t> </a:t>
            </a:r>
            <a:r>
              <a:rPr lang="el-GR" dirty="0">
                <a:hlinkClick r:id="rId4" tooltip="Βλάχοι"/>
              </a:rPr>
              <a:t>Βλάχους</a:t>
            </a:r>
            <a:r>
              <a:rPr lang="el-GR" dirty="0"/>
              <a:t> της Πίνδου, στους γεωργούς Καραγκούνηδες της </a:t>
            </a:r>
            <a:r>
              <a:rPr lang="el-GR" dirty="0">
                <a:hlinkClick r:id="rId5" tooltip="Θεσσαλία"/>
              </a:rPr>
              <a:t>θεσσαλικής</a:t>
            </a:r>
            <a:r>
              <a:rPr lang="el-GR" dirty="0"/>
              <a:t> πεδιάδας και αλλού).</a:t>
            </a:r>
          </a:p>
          <a:p>
            <a:endParaRPr lang="el-GR" dirty="0"/>
          </a:p>
        </p:txBody>
      </p:sp>
    </p:spTree>
    <p:extLst>
      <p:ext uri="{BB962C8B-B14F-4D97-AF65-F5344CB8AC3E}">
        <p14:creationId xmlns:p14="http://schemas.microsoft.com/office/powerpoint/2010/main" val="2418187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dirty="0" smtClean="0">
                <a:effectLst>
                  <a:outerShdw blurRad="38100" dist="38100" dir="2700000" algn="tl">
                    <a:srgbClr val="000000">
                      <a:alpha val="43137"/>
                    </a:srgbClr>
                  </a:outerShdw>
                </a:effectLst>
              </a:rPr>
              <a:t>Η </a:t>
            </a:r>
            <a:r>
              <a:rPr lang="el-GR" b="1" i="1" dirty="0" err="1" smtClean="0">
                <a:effectLst>
                  <a:outerShdw blurRad="38100" dist="38100" dir="2700000" algn="tl">
                    <a:srgbClr val="000000">
                      <a:alpha val="43137"/>
                    </a:srgbClr>
                  </a:outerShdw>
                </a:effectLst>
              </a:rPr>
              <a:t>αμφιπλευρική</a:t>
            </a:r>
            <a:r>
              <a:rPr lang="el-GR" b="1" i="1" dirty="0" smtClean="0">
                <a:effectLst>
                  <a:outerShdw blurRad="38100" dist="38100" dir="2700000" algn="tl">
                    <a:srgbClr val="000000">
                      <a:alpha val="43137"/>
                    </a:srgbClr>
                  </a:outerShdw>
                </a:effectLst>
              </a:rPr>
              <a:t> </a:t>
            </a:r>
            <a:r>
              <a:rPr lang="el-GR" b="1" i="1" dirty="0" err="1" smtClean="0">
                <a:effectLst>
                  <a:outerShdw blurRad="38100" dist="38100" dir="2700000" algn="tl">
                    <a:srgbClr val="000000">
                      <a:alpha val="43137"/>
                    </a:srgbClr>
                  </a:outerShdw>
                </a:effectLst>
              </a:rPr>
              <a:t>πολυπυρηνική</a:t>
            </a:r>
            <a:r>
              <a:rPr lang="el-GR" b="1" i="1" dirty="0" smtClean="0">
                <a:effectLst>
                  <a:outerShdw blurRad="38100" dist="38100" dir="2700000" algn="tl">
                    <a:srgbClr val="000000">
                      <a:alpha val="43137"/>
                    </a:srgbClr>
                  </a:outerShdw>
                </a:effectLst>
              </a:rPr>
              <a:t> οικογένεια</a:t>
            </a:r>
            <a:endParaRPr lang="el-GR"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819874"/>
          </a:xfrm>
        </p:spPr>
        <p:txBody>
          <a:bodyPr>
            <a:normAutofit fontScale="92500"/>
          </a:bodyPr>
          <a:lstStyle/>
          <a:p>
            <a:pPr lvl="0"/>
            <a:r>
              <a:rPr lang="el-GR" dirty="0" smtClean="0"/>
              <a:t>Ουσιαστικά </a:t>
            </a:r>
            <a:r>
              <a:rPr lang="el-GR" dirty="0"/>
              <a:t>πρόκειται για μια παραλλαγή της </a:t>
            </a:r>
            <a:r>
              <a:rPr lang="el-GR" dirty="0" err="1"/>
              <a:t>πολυπυρηνικής</a:t>
            </a:r>
            <a:r>
              <a:rPr lang="el-GR" dirty="0"/>
              <a:t> οικογένειας. </a:t>
            </a:r>
            <a:endParaRPr lang="el-GR" dirty="0" smtClean="0"/>
          </a:p>
          <a:p>
            <a:pPr lvl="0"/>
            <a:r>
              <a:rPr lang="el-GR" dirty="0" smtClean="0"/>
              <a:t>Η </a:t>
            </a:r>
            <a:r>
              <a:rPr lang="el-GR" dirty="0"/>
              <a:t>διαφορά από την </a:t>
            </a:r>
            <a:r>
              <a:rPr lang="el-GR" dirty="0" err="1"/>
              <a:t>πατροπλευρική</a:t>
            </a:r>
            <a:r>
              <a:rPr lang="el-GR" dirty="0"/>
              <a:t> οικογένεια συνίσταται στο γεγονός ότι σε αυτόν τον τύπο μαζί με τους παντρεμένους αδερφούς μπορεί να συμβιώνει στο σπίτι και μία ή περισσότερες αδερφές. </a:t>
            </a:r>
            <a:endParaRPr lang="el-GR" dirty="0" smtClean="0"/>
          </a:p>
          <a:p>
            <a:pPr lvl="0"/>
            <a:r>
              <a:rPr lang="el-GR" dirty="0" smtClean="0"/>
              <a:t>Ο </a:t>
            </a:r>
            <a:r>
              <a:rPr lang="el-GR" dirty="0"/>
              <a:t>συγκεκριμένος τύπος οικογένειας έχει επισημανθεί στα Μεσόγεια της </a:t>
            </a:r>
            <a:r>
              <a:rPr lang="el-GR" dirty="0">
                <a:hlinkClick r:id="rId2" tooltip="Αττική"/>
              </a:rPr>
              <a:t>Αττικής</a:t>
            </a:r>
            <a:r>
              <a:rPr lang="el-GR" dirty="0"/>
              <a:t>, στην πεδινή και ημιορεινή </a:t>
            </a:r>
            <a:r>
              <a:rPr lang="el-GR" dirty="0">
                <a:hlinkClick r:id="rId3" tooltip="Βοιωτία"/>
              </a:rPr>
              <a:t>Βοιωτία</a:t>
            </a:r>
            <a:r>
              <a:rPr lang="el-GR" dirty="0"/>
              <a:t> και στο </a:t>
            </a:r>
            <a:r>
              <a:rPr lang="el-GR" dirty="0" err="1">
                <a:hlinkClick r:id="rId4" tooltip="Πωγώνι Ηπείρου (δεν έχει γραφτεί ακόμα)"/>
              </a:rPr>
              <a:t>Πωγώνι</a:t>
            </a:r>
            <a:r>
              <a:rPr lang="el-GR" dirty="0">
                <a:hlinkClick r:id="rId4" tooltip="Πωγώνι Ηπείρου (δεν έχει γραφτεί ακόμα)"/>
              </a:rPr>
              <a:t> Ηπείρου</a:t>
            </a:r>
            <a:r>
              <a:rPr lang="el-GR" dirty="0"/>
              <a:t>. </a:t>
            </a:r>
            <a:endParaRPr lang="el-GR" dirty="0" smtClean="0"/>
          </a:p>
          <a:p>
            <a:pPr lvl="0"/>
            <a:r>
              <a:rPr lang="el-GR" dirty="0" smtClean="0"/>
              <a:t>Η </a:t>
            </a:r>
            <a:r>
              <a:rPr lang="el-GR" dirty="0" err="1"/>
              <a:t>αμφιπλευρική</a:t>
            </a:r>
            <a:r>
              <a:rPr lang="el-GR" dirty="0"/>
              <a:t> </a:t>
            </a:r>
            <a:r>
              <a:rPr lang="el-GR" dirty="0" err="1"/>
              <a:t>πολυπυρηνική</a:t>
            </a:r>
            <a:r>
              <a:rPr lang="el-GR" dirty="0"/>
              <a:t> οικογένεια χαρακτηρίζεται από την απουσία του εθίμου της «εξαγοράς της νύφης». Αντίθετα στην περίπτωση αυτή συνηθίζεται η λεγόμενη «</a:t>
            </a:r>
            <a:r>
              <a:rPr lang="el-GR" dirty="0">
                <a:hlinkClick r:id="rId5" tooltip="Προγαμιαία δωρεά (δεν έχει γραφτεί ακόμα)"/>
              </a:rPr>
              <a:t>προγαμιαία δωρεά</a:t>
            </a:r>
            <a:r>
              <a:rPr lang="el-GR" dirty="0"/>
              <a:t>», δηλαδή ο γαμπρός ή ο πατέρας του προσφέρει προσωπικά στη νύφη ένα χρηματικό ποσό ή αντ’ αυτού ακριβά κοσμήματα.</a:t>
            </a:r>
          </a:p>
          <a:p>
            <a:endParaRPr lang="el-GR" dirty="0"/>
          </a:p>
        </p:txBody>
      </p:sp>
    </p:spTree>
    <p:extLst>
      <p:ext uri="{BB962C8B-B14F-4D97-AF65-F5344CB8AC3E}">
        <p14:creationId xmlns:p14="http://schemas.microsoft.com/office/powerpoint/2010/main" val="381897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75652" y="119123"/>
            <a:ext cx="3531792" cy="2391917"/>
          </a:xfrm>
          <a:prstGeom prst="rect">
            <a:avLst/>
          </a:prstGeom>
        </p:spPr>
      </p:pic>
      <p:sp>
        <p:nvSpPr>
          <p:cNvPr id="2" name="Title 1"/>
          <p:cNvSpPr>
            <a:spLocks noGrp="1"/>
          </p:cNvSpPr>
          <p:nvPr>
            <p:ph type="title"/>
          </p:nvPr>
        </p:nvSpPr>
        <p:spPr/>
        <p:txBody>
          <a:bodyPr/>
          <a:lstStyle/>
          <a:p>
            <a:endParaRPr lang="el-GR" dirty="0"/>
          </a:p>
        </p:txBody>
      </p:sp>
      <p:pic>
        <p:nvPicPr>
          <p:cNvPr id="5" name="Content Placeholder 4"/>
          <p:cNvPicPr>
            <a:picLocks noGrp="1" noChangeAspect="1"/>
          </p:cNvPicPr>
          <p:nvPr>
            <p:ph idx="1"/>
          </p:nvPr>
        </p:nvPicPr>
        <p:blipFill>
          <a:blip r:embed="rId3"/>
          <a:stretch>
            <a:fillRect/>
          </a:stretch>
        </p:blipFill>
        <p:spPr>
          <a:xfrm>
            <a:off x="345918" y="8310"/>
            <a:ext cx="3528811" cy="3673441"/>
          </a:xfrm>
          <a:prstGeom prst="rect">
            <a:avLst/>
          </a:prstGeom>
        </p:spPr>
      </p:pic>
      <p:pic>
        <p:nvPicPr>
          <p:cNvPr id="6" name="Picture 5"/>
          <p:cNvPicPr>
            <a:picLocks noChangeAspect="1"/>
          </p:cNvPicPr>
          <p:nvPr/>
        </p:nvPicPr>
        <p:blipFill>
          <a:blip r:embed="rId4"/>
          <a:stretch>
            <a:fillRect/>
          </a:stretch>
        </p:blipFill>
        <p:spPr>
          <a:xfrm>
            <a:off x="7719478" y="119123"/>
            <a:ext cx="4338638" cy="2972068"/>
          </a:xfrm>
          <a:prstGeom prst="rect">
            <a:avLst/>
          </a:prstGeom>
        </p:spPr>
      </p:pic>
      <p:pic>
        <p:nvPicPr>
          <p:cNvPr id="10" name="Picture 9"/>
          <p:cNvPicPr>
            <a:picLocks noChangeAspect="1"/>
          </p:cNvPicPr>
          <p:nvPr/>
        </p:nvPicPr>
        <p:blipFill>
          <a:blip r:embed="rId5"/>
          <a:stretch>
            <a:fillRect/>
          </a:stretch>
        </p:blipFill>
        <p:spPr>
          <a:xfrm>
            <a:off x="2406354" y="1260846"/>
            <a:ext cx="7223170" cy="3951333"/>
          </a:xfrm>
          <a:prstGeom prst="rect">
            <a:avLst/>
          </a:prstGeom>
        </p:spPr>
      </p:pic>
      <p:pic>
        <p:nvPicPr>
          <p:cNvPr id="11" name="Picture 10"/>
          <p:cNvPicPr>
            <a:picLocks noChangeAspect="1"/>
          </p:cNvPicPr>
          <p:nvPr/>
        </p:nvPicPr>
        <p:blipFill>
          <a:blip r:embed="rId6"/>
          <a:stretch>
            <a:fillRect/>
          </a:stretch>
        </p:blipFill>
        <p:spPr>
          <a:xfrm>
            <a:off x="1284731" y="2511040"/>
            <a:ext cx="6858000" cy="4352925"/>
          </a:xfrm>
          <a:prstGeom prst="rect">
            <a:avLst/>
          </a:prstGeom>
        </p:spPr>
      </p:pic>
      <p:pic>
        <p:nvPicPr>
          <p:cNvPr id="9" name="Picture 8"/>
          <p:cNvPicPr>
            <a:picLocks noChangeAspect="1"/>
          </p:cNvPicPr>
          <p:nvPr/>
        </p:nvPicPr>
        <p:blipFill>
          <a:blip r:embed="rId7"/>
          <a:stretch>
            <a:fillRect/>
          </a:stretch>
        </p:blipFill>
        <p:spPr>
          <a:xfrm>
            <a:off x="2555415" y="455286"/>
            <a:ext cx="7526226" cy="4122185"/>
          </a:xfrm>
          <a:prstGeom prst="rect">
            <a:avLst/>
          </a:prstGeom>
        </p:spPr>
      </p:pic>
    </p:spTree>
    <p:extLst>
      <p:ext uri="{BB962C8B-B14F-4D97-AF65-F5344CB8AC3E}">
        <p14:creationId xmlns:p14="http://schemas.microsoft.com/office/powerpoint/2010/main" val="311328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4"/>
          <p:cNvSpPr>
            <a:spLocks noGrp="1"/>
          </p:cNvSpPr>
          <p:nvPr>
            <p:ph idx="1"/>
          </p:nvPr>
        </p:nvSpPr>
        <p:spPr>
          <a:xfrm>
            <a:off x="838200" y="365125"/>
            <a:ext cx="10515600" cy="6254616"/>
          </a:xfrm>
        </p:spPr>
        <p:txBody>
          <a:bodyPr>
            <a:normAutofit/>
          </a:bodyPr>
          <a:lstStyle/>
          <a:p>
            <a:pPr>
              <a:lnSpc>
                <a:spcPct val="150000"/>
              </a:lnSpc>
              <a:buFont typeface="Wingdings" panose="05000000000000000000" pitchFamily="2" charset="2"/>
              <a:buChar char="§"/>
            </a:pPr>
            <a:r>
              <a:rPr lang="el-GR" dirty="0"/>
              <a:t>Εν αντιθέσει, στη βιομηχανική εποχή, όπου η τεχνολογική και η βιομηχανική ανάπτυξη επηρέασε ραγδαία τη δομή της οικογένειας, «ο σκοπός της περιορίζεται στη βιολογική και οικονομική επιβίωση της πυρηνικής </a:t>
            </a:r>
            <a:r>
              <a:rPr lang="el-GR" dirty="0" smtClean="0"/>
              <a:t>οικογένειας».</a:t>
            </a:r>
            <a:endParaRPr lang="en-US" dirty="0" smtClean="0"/>
          </a:p>
          <a:p>
            <a:pPr>
              <a:lnSpc>
                <a:spcPct val="150000"/>
              </a:lnSpc>
              <a:buFont typeface="Wingdings" panose="05000000000000000000" pitchFamily="2" charset="2"/>
              <a:buChar char="§"/>
            </a:pPr>
            <a:r>
              <a:rPr lang="el-GR" dirty="0" smtClean="0"/>
              <a:t> </a:t>
            </a:r>
            <a:r>
              <a:rPr lang="el-GR" dirty="0"/>
              <a:t>Η οικογένεια από πατριαρχική γίνεται πυρηνική και αναβαθμίζεται ο ρόλος της γυναίκας- συζύγου, η οποία πια εργάζεται και συνεισφέρει στον οικονομικό προϋπολογισμό του σπιτιού. Επίσης οι ισχυροί δεσμοί μεταξύ των μελών χαλαρώνουν καθώς το άτομο απαιτεί την ανεξαρτησία του από την πρωτογενή </a:t>
            </a:r>
            <a:r>
              <a:rPr lang="el-GR" dirty="0" smtClean="0"/>
              <a:t>ομάδα. </a:t>
            </a:r>
            <a:endParaRPr lang="el-GR" dirty="0"/>
          </a:p>
        </p:txBody>
      </p:sp>
    </p:spTree>
    <p:extLst>
      <p:ext uri="{BB962C8B-B14F-4D97-AF65-F5344CB8AC3E}">
        <p14:creationId xmlns:p14="http://schemas.microsoft.com/office/powerpoint/2010/main" val="1977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2201</Words>
  <Application>Microsoft Office PowerPoint</Application>
  <PresentationFormat>Widescreen</PresentationFormat>
  <Paragraphs>93</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Office Theme</vt:lpstr>
      <vt:lpstr>Οικογένεια – Γονεϊκός ρόλος</vt:lpstr>
      <vt:lpstr>PowerPoint Presentation</vt:lpstr>
      <vt:lpstr>PowerPoint Presentation</vt:lpstr>
      <vt:lpstr>Πολυπυρηνική οικογένεια</vt:lpstr>
      <vt:lpstr>PowerPoint Presentation</vt:lpstr>
      <vt:lpstr>PowerPoint Presentation</vt:lpstr>
      <vt:lpstr>Η αμφιπλευρική πολυπυρηνική οικογένεια</vt:lpstr>
      <vt:lpstr>PowerPoint Presentation</vt:lpstr>
      <vt:lpstr>PowerPoint Presentation</vt:lpstr>
      <vt:lpstr>PowerPoint Presentation</vt:lpstr>
      <vt:lpstr>PowerPoint Presentation</vt:lpstr>
      <vt:lpstr>PowerPoint Presentation</vt:lpstr>
      <vt:lpstr>PowerPoint Presentation</vt:lpstr>
      <vt:lpstr>Η οικογένεια ως σύστημα </vt:lpstr>
      <vt:lpstr>PowerPoint Presentation</vt:lpstr>
      <vt:lpstr>PowerPoint Presentation</vt:lpstr>
      <vt:lpstr>PowerPoint Presentation</vt:lpstr>
      <vt:lpstr>PowerPoint Presentation</vt:lpstr>
      <vt:lpstr>PowerPoint Presentation</vt:lpstr>
      <vt:lpstr>Ορισμός γονεϊκότητας </vt:lpstr>
      <vt:lpstr>PowerPoint Presentation</vt:lpstr>
      <vt:lpstr>PowerPoint Presentation</vt:lpstr>
      <vt:lpstr>PowerPoint Presentation</vt:lpstr>
      <vt:lpstr>Γονεϊκός ρόλος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Αντιγόνη</dc:creator>
  <cp:lastModifiedBy>Αντιγόνη</cp:lastModifiedBy>
  <cp:revision>22</cp:revision>
  <dcterms:created xsi:type="dcterms:W3CDTF">2018-10-19T21:02:56Z</dcterms:created>
  <dcterms:modified xsi:type="dcterms:W3CDTF">2018-11-01T20:13:29Z</dcterms:modified>
</cp:coreProperties>
</file>